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Default Extension="xlsx" ContentType="application/vnd.openxmlformats-officedocument.spreadsheetml.sheet"/>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59" r:id="rId3"/>
    <p:sldId id="257" r:id="rId4"/>
    <p:sldId id="258" r:id="rId5"/>
    <p:sldId id="260" r:id="rId6"/>
    <p:sldId id="261" r:id="rId7"/>
    <p:sldId id="262" r:id="rId8"/>
    <p:sldId id="268" r:id="rId9"/>
    <p:sldId id="300" r:id="rId10"/>
    <p:sldId id="299" r:id="rId11"/>
    <p:sldId id="263" r:id="rId12"/>
    <p:sldId id="267" r:id="rId13"/>
    <p:sldId id="269" r:id="rId14"/>
    <p:sldId id="297" r:id="rId15"/>
    <p:sldId id="266" r:id="rId16"/>
    <p:sldId id="272" r:id="rId17"/>
    <p:sldId id="298" r:id="rId18"/>
    <p:sldId id="270" r:id="rId19"/>
    <p:sldId id="271" r:id="rId20"/>
    <p:sldId id="277" r:id="rId21"/>
    <p:sldId id="291" r:id="rId22"/>
    <p:sldId id="292" r:id="rId23"/>
    <p:sldId id="279" r:id="rId24"/>
    <p:sldId id="293" r:id="rId25"/>
    <p:sldId id="294" r:id="rId26"/>
    <p:sldId id="296" r:id="rId27"/>
    <p:sldId id="295" r:id="rId28"/>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預設章節" id="{4082737E-9E95-4D7B-A9BE-61D3969BB28C}">
          <p14:sldIdLst>
            <p14:sldId id="256"/>
            <p14:sldId id="259"/>
          </p14:sldIdLst>
        </p14:section>
        <p14:section name="Matrix MDS" id="{E8362534-A510-4BF9-BDD2-80DD7BAC12A7}">
          <p14:sldIdLst>
            <p14:sldId id="257"/>
            <p14:sldId id="258"/>
            <p14:sldId id="260"/>
            <p14:sldId id="261"/>
            <p14:sldId id="262"/>
          </p14:sldIdLst>
        </p14:section>
        <p14:section name="PCA vs MDS" id="{CF4965F3-08C9-4D4B-86D4-631BF783D78C}">
          <p14:sldIdLst>
            <p14:sldId id="268"/>
            <p14:sldId id="300"/>
            <p14:sldId id="299"/>
          </p14:sldIdLst>
        </p14:section>
        <p14:section name="Nonmatrix MDS" id="{F16D8AB2-2EF7-4849-8614-EF1B7ED890E6}">
          <p14:sldIdLst>
            <p14:sldId id="263"/>
            <p14:sldId id="267"/>
            <p14:sldId id="269"/>
            <p14:sldId id="297"/>
            <p14:sldId id="266"/>
            <p14:sldId id="272"/>
            <p14:sldId id="298"/>
            <p14:sldId id="270"/>
            <p14:sldId id="271"/>
            <p14:sldId id="277"/>
            <p14:sldId id="291"/>
            <p14:sldId id="292"/>
            <p14:sldId id="279"/>
            <p14:sldId id="293"/>
            <p14:sldId id="294"/>
            <p14:sldId id="296"/>
            <p14:sldId id="295"/>
          </p14:sldIdLst>
        </p14:section>
        <p14:section name="參考資料" id="{6C8034A6-B022-46DF-964C-CA087340447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4" d="100"/>
          <a:sy n="64" d="100"/>
        </p:scale>
        <p:origin x="72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7.wmf"/><Relationship Id="rId1" Type="http://schemas.openxmlformats.org/officeDocument/2006/relationships/image" Target="../media/image6.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4.emf"/></Relationships>
</file>

<file path=ppt/media/image1.png>
</file>

<file path=ppt/media/image10.png>
</file>

<file path=ppt/media/image11.png>
</file>

<file path=ppt/media/image12.png>
</file>

<file path=ppt/media/image13.png>
</file>

<file path=ppt/media/image15.png>
</file>

<file path=ppt/media/image2.png>
</file>

<file path=ppt/media/image3.jpeg>
</file>

<file path=ppt/media/image4.png>
</file>

<file path=ppt/media/image5.png>
</file>

<file path=ppt/media/image6.wmf>
</file>

<file path=ppt/media/image7.wm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D70D9D-855F-43AB-88F7-42D50B48ADDA}" type="datetimeFigureOut">
              <a:rPr lang="zh-TW" altLang="en-US" smtClean="0"/>
              <a:t>2018/6/17</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E762C87-DA94-4F15-AA7C-5B46308FFB50}" type="slidenum">
              <a:rPr lang="zh-TW" altLang="en-US" smtClean="0"/>
              <a:t>‹#›</a:t>
            </a:fld>
            <a:endParaRPr lang="zh-TW" altLang="en-US"/>
          </a:p>
        </p:txBody>
      </p:sp>
    </p:spTree>
    <p:extLst>
      <p:ext uri="{BB962C8B-B14F-4D97-AF65-F5344CB8AC3E}">
        <p14:creationId xmlns:p14="http://schemas.microsoft.com/office/powerpoint/2010/main" val="37358803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E762C87-DA94-4F15-AA7C-5B46308FFB50}" type="slidenum">
              <a:rPr lang="zh-TW" altLang="en-US" smtClean="0"/>
              <a:t>6</a:t>
            </a:fld>
            <a:endParaRPr lang="zh-TW" altLang="en-US"/>
          </a:p>
        </p:txBody>
      </p:sp>
    </p:spTree>
    <p:extLst>
      <p:ext uri="{BB962C8B-B14F-4D97-AF65-F5344CB8AC3E}">
        <p14:creationId xmlns:p14="http://schemas.microsoft.com/office/powerpoint/2010/main" val="33039726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10"/>
          </p:nvPr>
        </p:nvSpPr>
        <p:spPr/>
        <p:txBody>
          <a:bodyPr/>
          <a:lstStyle/>
          <a:p>
            <a:fld id="{3E762C87-DA94-4F15-AA7C-5B46308FFB50}" type="slidenum">
              <a:rPr lang="zh-TW" altLang="en-US" smtClean="0"/>
              <a:t>7</a:t>
            </a:fld>
            <a:endParaRPr lang="zh-TW" altLang="en-US"/>
          </a:p>
        </p:txBody>
      </p:sp>
    </p:spTree>
    <p:extLst>
      <p:ext uri="{BB962C8B-B14F-4D97-AF65-F5344CB8AC3E}">
        <p14:creationId xmlns:p14="http://schemas.microsoft.com/office/powerpoint/2010/main" val="27408543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C469A26-C0FD-475A-8256-CD0056E81BE2}"/>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EE9E1880-1206-4CBC-85AB-B0681458C1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7A4E7D53-1170-4A1E-B3EF-C201925BCD70}"/>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5" name="頁尾版面配置區 4">
            <a:extLst>
              <a:ext uri="{FF2B5EF4-FFF2-40B4-BE49-F238E27FC236}">
                <a16:creationId xmlns:a16="http://schemas.microsoft.com/office/drawing/2014/main" id="{A9E7F0DA-D0B6-4D27-9DC1-F5101F7012F6}"/>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4CA90FE-367F-4CD6-9BA1-75B7A59BD5B0}"/>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2112200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F59E511-7C04-44D2-B43D-8512417070A6}"/>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38139CD8-B3A3-4837-AD9D-EBC719E9D848}"/>
              </a:ext>
            </a:extLst>
          </p:cNvPr>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7B66873A-9070-4ACB-B986-0DCBF2AD824E}"/>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5" name="頁尾版面配置區 4">
            <a:extLst>
              <a:ext uri="{FF2B5EF4-FFF2-40B4-BE49-F238E27FC236}">
                <a16:creationId xmlns:a16="http://schemas.microsoft.com/office/drawing/2014/main" id="{BA52D990-3617-4F25-930A-64BD6D02C376}"/>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1D8A6B5-F767-407E-9204-3DAB2DB11BF4}"/>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895831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E628F57A-5963-4AB5-B050-BF4A85351408}"/>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B9331742-5CDE-4EC6-A401-B066DBE29D20}"/>
              </a:ext>
            </a:extLst>
          </p:cNvPr>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5907334E-32C0-470D-97C5-13A26D2A870C}"/>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5" name="頁尾版面配置區 4">
            <a:extLst>
              <a:ext uri="{FF2B5EF4-FFF2-40B4-BE49-F238E27FC236}">
                <a16:creationId xmlns:a16="http://schemas.microsoft.com/office/drawing/2014/main" id="{805AEDFD-44C8-4DB0-A496-687B53F6FE2E}"/>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DD87C680-67C5-4CC9-95D5-9A15C75E2FD6}"/>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23780547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標題，文字及物件">
    <p:spTree>
      <p:nvGrpSpPr>
        <p:cNvPr id="1" name=""/>
        <p:cNvGrpSpPr/>
        <p:nvPr/>
      </p:nvGrpSpPr>
      <p:grpSpPr>
        <a:xfrm>
          <a:off x="0" y="0"/>
          <a:ext cx="0" cy="0"/>
          <a:chOff x="0" y="0"/>
          <a:chExt cx="0" cy="0"/>
        </a:xfrm>
      </p:grpSpPr>
      <p:sp>
        <p:nvSpPr>
          <p:cNvPr id="2" name="標題 1"/>
          <p:cNvSpPr>
            <a:spLocks noGrp="1"/>
          </p:cNvSpPr>
          <p:nvPr>
            <p:ph type="title"/>
          </p:nvPr>
        </p:nvSpPr>
        <p:spPr>
          <a:xfrm>
            <a:off x="609600" y="274638"/>
            <a:ext cx="10972800" cy="1143000"/>
          </a:xfrm>
        </p:spPr>
        <p:txBody>
          <a:bodyPr/>
          <a:lstStyle/>
          <a:p>
            <a:r>
              <a:rPr lang="zh-TW" altLang="en-US"/>
              <a:t>按一下以編輯母片標題樣式</a:t>
            </a:r>
          </a:p>
        </p:txBody>
      </p:sp>
      <p:sp>
        <p:nvSpPr>
          <p:cNvPr id="3" name="文字版面配置區 2"/>
          <p:cNvSpPr>
            <a:spLocks noGrp="1"/>
          </p:cNvSpPr>
          <p:nvPr>
            <p:ph type="body" sz="half" idx="1"/>
          </p:nvPr>
        </p:nvSpPr>
        <p:spPr>
          <a:xfrm>
            <a:off x="609600" y="1600201"/>
            <a:ext cx="5384800" cy="4525963"/>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6197600" y="1600201"/>
            <a:ext cx="5384800" cy="4525963"/>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Rectangle 4">
            <a:extLst>
              <a:ext uri="{FF2B5EF4-FFF2-40B4-BE49-F238E27FC236}">
                <a16:creationId xmlns:a16="http://schemas.microsoft.com/office/drawing/2014/main" id="{B36584CB-4F03-44E8-939B-FDE348B2FD6B}"/>
              </a:ext>
            </a:extLst>
          </p:cNvPr>
          <p:cNvSpPr>
            <a:spLocks noGrp="1" noChangeArrowheads="1"/>
          </p:cNvSpPr>
          <p:nvPr>
            <p:ph type="dt" sz="half" idx="10"/>
          </p:nvPr>
        </p:nvSpPr>
        <p:spPr>
          <a:ln/>
        </p:spPr>
        <p:txBody>
          <a:bodyPr/>
          <a:lstStyle>
            <a:lvl1pPr>
              <a:defRPr/>
            </a:lvl1pPr>
          </a:lstStyle>
          <a:p>
            <a:pPr>
              <a:defRPr/>
            </a:pPr>
            <a:endParaRPr lang="en-US" altLang="zh-TW"/>
          </a:p>
        </p:txBody>
      </p:sp>
      <p:sp>
        <p:nvSpPr>
          <p:cNvPr id="6" name="Rectangle 5">
            <a:extLst>
              <a:ext uri="{FF2B5EF4-FFF2-40B4-BE49-F238E27FC236}">
                <a16:creationId xmlns:a16="http://schemas.microsoft.com/office/drawing/2014/main" id="{6D82A73A-04C3-40F1-99E4-C5466B255172}"/>
              </a:ext>
            </a:extLst>
          </p:cNvPr>
          <p:cNvSpPr>
            <a:spLocks noGrp="1" noChangeArrowheads="1"/>
          </p:cNvSpPr>
          <p:nvPr>
            <p:ph type="ftr" sz="quarter" idx="11"/>
          </p:nvPr>
        </p:nvSpPr>
        <p:spPr>
          <a:ln/>
        </p:spPr>
        <p:txBody>
          <a:bodyPr/>
          <a:lstStyle>
            <a:lvl1pPr>
              <a:defRPr/>
            </a:lvl1pPr>
          </a:lstStyle>
          <a:p>
            <a:pPr>
              <a:defRPr/>
            </a:pPr>
            <a:endParaRPr lang="en-US" altLang="zh-TW"/>
          </a:p>
        </p:txBody>
      </p:sp>
      <p:sp>
        <p:nvSpPr>
          <p:cNvPr id="7" name="Rectangle 6">
            <a:extLst>
              <a:ext uri="{FF2B5EF4-FFF2-40B4-BE49-F238E27FC236}">
                <a16:creationId xmlns:a16="http://schemas.microsoft.com/office/drawing/2014/main" id="{56D27EBE-8F77-4EFD-87B4-0F161A7647E8}"/>
              </a:ext>
            </a:extLst>
          </p:cNvPr>
          <p:cNvSpPr>
            <a:spLocks noGrp="1" noChangeArrowheads="1"/>
          </p:cNvSpPr>
          <p:nvPr>
            <p:ph type="sldNum" sz="quarter" idx="12"/>
          </p:nvPr>
        </p:nvSpPr>
        <p:spPr>
          <a:ln/>
        </p:spPr>
        <p:txBody>
          <a:bodyPr/>
          <a:lstStyle>
            <a:lvl1pPr>
              <a:defRPr/>
            </a:lvl1pPr>
          </a:lstStyle>
          <a:p>
            <a:pPr>
              <a:defRPr/>
            </a:pPr>
            <a:fld id="{8958CE2D-FF6E-4D07-9442-2A108BA7181D}" type="slidenum">
              <a:rPr lang="en-US" altLang="zh-TW"/>
              <a:pPr>
                <a:defRPr/>
              </a:pPr>
              <a:t>‹#›</a:t>
            </a:fld>
            <a:endParaRPr lang="en-US" altLang="zh-TW"/>
          </a:p>
        </p:txBody>
      </p:sp>
    </p:spTree>
    <p:extLst>
      <p:ext uri="{BB962C8B-B14F-4D97-AF65-F5344CB8AC3E}">
        <p14:creationId xmlns:p14="http://schemas.microsoft.com/office/powerpoint/2010/main" val="494332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64A43FD-1A1B-45B6-AD11-3F9AE4C52F67}"/>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1B995D9A-4981-4664-82D2-75FF3076FF26}"/>
              </a:ext>
            </a:extLst>
          </p:cNvPr>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26A620DC-DBA9-4C49-A274-A91840E76154}"/>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5" name="頁尾版面配置區 4">
            <a:extLst>
              <a:ext uri="{FF2B5EF4-FFF2-40B4-BE49-F238E27FC236}">
                <a16:creationId xmlns:a16="http://schemas.microsoft.com/office/drawing/2014/main" id="{3D3FDB82-1C7A-469F-A3DD-0FAFE9B8EB7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B03A4D9-CEE9-4FA8-8C4B-50696855FC69}"/>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802811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FECB895-6857-47B5-BA5A-CC1252B422BA}"/>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396A65F8-7950-482C-A4BA-847309D3D7D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a:extLst>
              <a:ext uri="{FF2B5EF4-FFF2-40B4-BE49-F238E27FC236}">
                <a16:creationId xmlns:a16="http://schemas.microsoft.com/office/drawing/2014/main" id="{9AA515B8-F640-4D11-B3C6-280B4F0D7AEC}"/>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5" name="頁尾版面配置區 4">
            <a:extLst>
              <a:ext uri="{FF2B5EF4-FFF2-40B4-BE49-F238E27FC236}">
                <a16:creationId xmlns:a16="http://schemas.microsoft.com/office/drawing/2014/main" id="{25F9A165-5514-418E-9AE4-7C61DA37530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7FFA257C-5AB1-47B6-BD46-DCA810C6645A}"/>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6524399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E0CF1F-92F7-4983-A7CB-F670CCED8157}"/>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0AF21A43-383B-40AE-9B8C-712AAD78E81F}"/>
              </a:ext>
            </a:extLst>
          </p:cNvPr>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C5D663FD-18E3-45DB-9BC4-DD39D986F149}"/>
              </a:ext>
            </a:extLst>
          </p:cNvPr>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9EBCBC3A-0BF2-4559-9FA8-886907ED2FEE}"/>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6" name="頁尾版面配置區 5">
            <a:extLst>
              <a:ext uri="{FF2B5EF4-FFF2-40B4-BE49-F238E27FC236}">
                <a16:creationId xmlns:a16="http://schemas.microsoft.com/office/drawing/2014/main" id="{E185FB73-6E9C-4716-B387-B202768B1A7E}"/>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F77D48C0-A759-428E-B19A-20A0C2F6BD9D}"/>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2544176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A25D92C-94EE-430A-AEDC-009855877709}"/>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7FB01EB9-B80E-4CA1-B7D4-A4BFBFBD86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a:extLst>
              <a:ext uri="{FF2B5EF4-FFF2-40B4-BE49-F238E27FC236}">
                <a16:creationId xmlns:a16="http://schemas.microsoft.com/office/drawing/2014/main" id="{82CE975F-AC9B-478D-BDAB-0930C89E7D53}"/>
              </a:ext>
            </a:extLst>
          </p:cNvPr>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BF0EFC8B-28A0-42DD-B211-627BE173908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a:extLst>
              <a:ext uri="{FF2B5EF4-FFF2-40B4-BE49-F238E27FC236}">
                <a16:creationId xmlns:a16="http://schemas.microsoft.com/office/drawing/2014/main" id="{260C91A3-34B7-42FB-9770-0906AE7D0F5B}"/>
              </a:ext>
            </a:extLst>
          </p:cNvPr>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9BB69E75-F2CB-48BE-A992-D7956662FA0E}"/>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8" name="頁尾版面配置區 7">
            <a:extLst>
              <a:ext uri="{FF2B5EF4-FFF2-40B4-BE49-F238E27FC236}">
                <a16:creationId xmlns:a16="http://schemas.microsoft.com/office/drawing/2014/main" id="{7B52F78A-0A88-48AA-9F17-24726D28BF1D}"/>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D86D1DF7-F849-47AA-9F5C-F5F1D2C69241}"/>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22044970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7A30C68-4C8B-4170-B113-0099536E7BE9}"/>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9488AB55-2552-41F8-B12C-718BC2BDCC2C}"/>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4" name="頁尾版面配置區 3">
            <a:extLst>
              <a:ext uri="{FF2B5EF4-FFF2-40B4-BE49-F238E27FC236}">
                <a16:creationId xmlns:a16="http://schemas.microsoft.com/office/drawing/2014/main" id="{DE85C0EA-3D4F-4272-8DEA-F4A646947DEB}"/>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DF5527D8-B882-4F2D-885A-3B078B04D976}"/>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4153608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2B7BD7A8-D847-4137-AC82-ED663BF3DE82}"/>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3" name="頁尾版面配置區 2">
            <a:extLst>
              <a:ext uri="{FF2B5EF4-FFF2-40B4-BE49-F238E27FC236}">
                <a16:creationId xmlns:a16="http://schemas.microsoft.com/office/drawing/2014/main" id="{2D5D52BD-3E43-4D51-9979-D99D7C8BC0E9}"/>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03C23D79-6970-443D-A326-5B76CF749EC5}"/>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1286313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1C117E5-2EF1-4B47-8F7A-2E3901742F89}"/>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801DE646-9879-49EC-9318-1CD0F024CE2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75508A87-5129-4167-9332-D1B3AE1788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60A210D0-ED3B-4540-95B3-42F770E695BC}"/>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6" name="頁尾版面配置區 5">
            <a:extLst>
              <a:ext uri="{FF2B5EF4-FFF2-40B4-BE49-F238E27FC236}">
                <a16:creationId xmlns:a16="http://schemas.microsoft.com/office/drawing/2014/main" id="{133B903B-F9C6-4DB4-9D50-BEEA063ACDB5}"/>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7D35D918-24AF-4031-9218-04FF1E33324A}"/>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24696220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44FB637-A974-4993-B86C-30D42CE70F52}"/>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297FD45B-B17D-4062-ADA3-D5A6714D6B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F0B930B1-F2E0-493C-91DE-E137A38E32A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id="{738CFF01-8158-46D4-9380-9FDD52BED1B3}"/>
              </a:ext>
            </a:extLst>
          </p:cNvPr>
          <p:cNvSpPr>
            <a:spLocks noGrp="1"/>
          </p:cNvSpPr>
          <p:nvPr>
            <p:ph type="dt" sz="half" idx="10"/>
          </p:nvPr>
        </p:nvSpPr>
        <p:spPr/>
        <p:txBody>
          <a:bodyPr/>
          <a:lstStyle/>
          <a:p>
            <a:fld id="{CDA85D8C-805A-4E9F-AE4A-6877F59215B2}" type="datetimeFigureOut">
              <a:rPr lang="zh-TW" altLang="en-US" smtClean="0"/>
              <a:t>2018/6/17</a:t>
            </a:fld>
            <a:endParaRPr lang="zh-TW" altLang="en-US"/>
          </a:p>
        </p:txBody>
      </p:sp>
      <p:sp>
        <p:nvSpPr>
          <p:cNvPr id="6" name="頁尾版面配置區 5">
            <a:extLst>
              <a:ext uri="{FF2B5EF4-FFF2-40B4-BE49-F238E27FC236}">
                <a16:creationId xmlns:a16="http://schemas.microsoft.com/office/drawing/2014/main" id="{937DD236-8B33-46D9-9203-C4262E01884D}"/>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95B100F7-D6D9-455E-93F1-846A3DD4D759}"/>
              </a:ext>
            </a:extLst>
          </p:cNvPr>
          <p:cNvSpPr>
            <a:spLocks noGrp="1"/>
          </p:cNvSpPr>
          <p:nvPr>
            <p:ph type="sldNum" sz="quarter" idx="12"/>
          </p:nvPr>
        </p:nvSpPr>
        <p:spPr/>
        <p:txBody>
          <a:body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14151432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AE821D2C-B023-4470-8928-6DB277CC1D6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0815993C-05A9-4528-B6A3-E3F461B4EF9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D33CCC9A-8A3A-42C9-899B-BBA6961787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A85D8C-805A-4E9F-AE4A-6877F59215B2}" type="datetimeFigureOut">
              <a:rPr lang="zh-TW" altLang="en-US" smtClean="0"/>
              <a:t>2018/6/17</a:t>
            </a:fld>
            <a:endParaRPr lang="zh-TW" altLang="en-US"/>
          </a:p>
        </p:txBody>
      </p:sp>
      <p:sp>
        <p:nvSpPr>
          <p:cNvPr id="5" name="頁尾版面配置區 4">
            <a:extLst>
              <a:ext uri="{FF2B5EF4-FFF2-40B4-BE49-F238E27FC236}">
                <a16:creationId xmlns:a16="http://schemas.microsoft.com/office/drawing/2014/main" id="{2D74D2B7-3E63-46C4-B08E-AFA712C4E8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3DFC0B15-5CD6-4F6C-A79E-FCE87E72F5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273B99-7022-47CA-8671-F17C034129F9}" type="slidenum">
              <a:rPr lang="zh-TW" altLang="en-US" smtClean="0"/>
              <a:t>‹#›</a:t>
            </a:fld>
            <a:endParaRPr lang="zh-TW" altLang="en-US"/>
          </a:p>
        </p:txBody>
      </p:sp>
    </p:spTree>
    <p:extLst>
      <p:ext uri="{BB962C8B-B14F-4D97-AF65-F5344CB8AC3E}">
        <p14:creationId xmlns:p14="http://schemas.microsoft.com/office/powerpoint/2010/main" val="24513218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7.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6.wmf"/><Relationship Id="rId4"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9.emf"/></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stat.ethz.ch/education/semesters/ss2012/ams/slides/v4.1.pdf" TargetMode="External"/><Relationship Id="rId2" Type="http://schemas.openxmlformats.org/officeDocument/2006/relationships/hyperlink" Target="https://blog.csdn.net/baimafujinji/article/details/79407478" TargetMode="External"/><Relationship Id="rId1" Type="http://schemas.openxmlformats.org/officeDocument/2006/relationships/slideLayout" Target="../slideLayouts/slideLayout2.xml"/><Relationship Id="rId5" Type="http://schemas.openxmlformats.org/officeDocument/2006/relationships/hyperlink" Target="http://sun.csim.scu.edu.tw/~jjhuang/Data/RM/20.ppt" TargetMode="External"/><Relationship Id="rId4" Type="http://schemas.openxmlformats.org/officeDocument/2006/relationships/hyperlink" Target="https://www.quora.com/Whats-the-difference-between-MDS-and-PCA"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4.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A3A5E6B-ACBA-440E-82B5-F83DAD301AE3}"/>
              </a:ext>
            </a:extLst>
          </p:cNvPr>
          <p:cNvSpPr>
            <a:spLocks noGrp="1"/>
          </p:cNvSpPr>
          <p:nvPr>
            <p:ph type="ctrTitle"/>
          </p:nvPr>
        </p:nvSpPr>
        <p:spPr/>
        <p:txBody>
          <a:bodyPr/>
          <a:lstStyle/>
          <a:p>
            <a:r>
              <a:rPr lang="en-US" altLang="zh-TW" dirty="0"/>
              <a:t>MDS</a:t>
            </a:r>
            <a:r>
              <a:rPr lang="zh-TW" altLang="en-US" dirty="0"/>
              <a:t> 的簡單介紹</a:t>
            </a:r>
          </a:p>
        </p:txBody>
      </p:sp>
      <p:sp>
        <p:nvSpPr>
          <p:cNvPr id="3" name="副標題 2">
            <a:extLst>
              <a:ext uri="{FF2B5EF4-FFF2-40B4-BE49-F238E27FC236}">
                <a16:creationId xmlns:a16="http://schemas.microsoft.com/office/drawing/2014/main" id="{CB9B4B70-623C-42F8-B239-4A555965B24D}"/>
              </a:ext>
            </a:extLst>
          </p:cNvPr>
          <p:cNvSpPr>
            <a:spLocks noGrp="1"/>
          </p:cNvSpPr>
          <p:nvPr>
            <p:ph type="subTitle" idx="1"/>
          </p:nvPr>
        </p:nvSpPr>
        <p:spPr>
          <a:xfrm>
            <a:off x="1524000" y="4526378"/>
            <a:ext cx="9144000" cy="1655762"/>
          </a:xfrm>
        </p:spPr>
        <p:txBody>
          <a:bodyPr/>
          <a:lstStyle/>
          <a:p>
            <a:r>
              <a:rPr lang="en-US" altLang="zh-TW" dirty="0"/>
              <a:t>20180614</a:t>
            </a:r>
          </a:p>
          <a:p>
            <a:r>
              <a:rPr lang="zh-TW" altLang="en-US" dirty="0"/>
              <a:t>鍾興潔</a:t>
            </a:r>
          </a:p>
        </p:txBody>
      </p:sp>
    </p:spTree>
    <p:extLst>
      <p:ext uri="{BB962C8B-B14F-4D97-AF65-F5344CB8AC3E}">
        <p14:creationId xmlns:p14="http://schemas.microsoft.com/office/powerpoint/2010/main" val="39033495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EB1B9F0-CEAF-4408-9576-500125AB4BE6}"/>
              </a:ext>
            </a:extLst>
          </p:cNvPr>
          <p:cNvSpPr>
            <a:spLocks noGrp="1"/>
          </p:cNvSpPr>
          <p:nvPr>
            <p:ph type="title"/>
          </p:nvPr>
        </p:nvSpPr>
        <p:spPr/>
        <p:txBody>
          <a:bodyPr/>
          <a:lstStyle/>
          <a:p>
            <a:r>
              <a:rPr lang="en-US" altLang="zh-TW" dirty="0"/>
              <a:t>PCA</a:t>
            </a:r>
            <a:r>
              <a:rPr lang="zh-TW" altLang="en-US" dirty="0"/>
              <a:t> </a:t>
            </a:r>
            <a:r>
              <a:rPr lang="en-US" altLang="zh-TW" dirty="0"/>
              <a:t>and</a:t>
            </a:r>
            <a:r>
              <a:rPr lang="zh-TW" altLang="en-US" dirty="0"/>
              <a:t> </a:t>
            </a:r>
            <a:r>
              <a:rPr lang="en-US" altLang="zh-TW" dirty="0"/>
              <a:t>MDS</a:t>
            </a:r>
            <a:endParaRPr lang="zh-TW" altLang="en-US" dirty="0"/>
          </a:p>
        </p:txBody>
      </p:sp>
      <p:pic>
        <p:nvPicPr>
          <p:cNvPr id="4" name="內容版面配置區 3">
            <a:extLst>
              <a:ext uri="{FF2B5EF4-FFF2-40B4-BE49-F238E27FC236}">
                <a16:creationId xmlns:a16="http://schemas.microsoft.com/office/drawing/2014/main" id="{CB99BFE1-B155-4DB3-9A3E-BE2C77599A63}"/>
              </a:ext>
            </a:extLst>
          </p:cNvPr>
          <p:cNvPicPr>
            <a:picLocks noGrp="1" noChangeAspect="1"/>
          </p:cNvPicPr>
          <p:nvPr>
            <p:ph idx="1"/>
          </p:nvPr>
        </p:nvPicPr>
        <p:blipFill>
          <a:blip r:embed="rId2"/>
          <a:stretch>
            <a:fillRect/>
          </a:stretch>
        </p:blipFill>
        <p:spPr>
          <a:xfrm>
            <a:off x="1257139" y="1587086"/>
            <a:ext cx="9459060" cy="4351338"/>
          </a:xfrm>
          <a:prstGeom prst="rect">
            <a:avLst/>
          </a:prstGeom>
        </p:spPr>
      </p:pic>
    </p:spTree>
    <p:extLst>
      <p:ext uri="{BB962C8B-B14F-4D97-AF65-F5344CB8AC3E}">
        <p14:creationId xmlns:p14="http://schemas.microsoft.com/office/powerpoint/2010/main" val="23365055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DE4E2187-3FAC-4DD6-BE6D-26C65DFA6A1F}"/>
              </a:ext>
            </a:extLst>
          </p:cNvPr>
          <p:cNvSpPr>
            <a:spLocks noGrp="1"/>
          </p:cNvSpPr>
          <p:nvPr>
            <p:ph type="title"/>
          </p:nvPr>
        </p:nvSpPr>
        <p:spPr>
          <a:xfrm>
            <a:off x="838200" y="365125"/>
            <a:ext cx="6070600" cy="1325563"/>
          </a:xfrm>
        </p:spPr>
        <p:txBody>
          <a:bodyPr/>
          <a:lstStyle/>
          <a:p>
            <a:r>
              <a:rPr lang="en-US" altLang="zh-TW" dirty="0"/>
              <a:t>MDS</a:t>
            </a:r>
            <a:r>
              <a:rPr lang="zh-TW" altLang="en-US" dirty="0"/>
              <a:t> 要解決的問題</a:t>
            </a:r>
          </a:p>
        </p:txBody>
      </p:sp>
      <p:pic>
        <p:nvPicPr>
          <p:cNvPr id="6" name="內容版面配置區 5">
            <a:extLst>
              <a:ext uri="{FF2B5EF4-FFF2-40B4-BE49-F238E27FC236}">
                <a16:creationId xmlns:a16="http://schemas.microsoft.com/office/drawing/2014/main" id="{98A4E4CC-5024-4CDC-BACB-368A781A2331}"/>
              </a:ext>
            </a:extLst>
          </p:cNvPr>
          <p:cNvPicPr>
            <a:picLocks noGrp="1" noChangeAspect="1"/>
          </p:cNvPicPr>
          <p:nvPr>
            <p:ph idx="1"/>
          </p:nvPr>
        </p:nvPicPr>
        <p:blipFill>
          <a:blip r:embed="rId3"/>
          <a:stretch>
            <a:fillRect/>
          </a:stretch>
        </p:blipFill>
        <p:spPr>
          <a:xfrm>
            <a:off x="1340444" y="1955940"/>
            <a:ext cx="9093667" cy="3911801"/>
          </a:xfrm>
          <a:prstGeom prst="rect">
            <a:avLst/>
          </a:prstGeom>
        </p:spPr>
      </p:pic>
      <p:graphicFrame>
        <p:nvGraphicFramePr>
          <p:cNvPr id="8" name="物件 7">
            <a:extLst>
              <a:ext uri="{FF2B5EF4-FFF2-40B4-BE49-F238E27FC236}">
                <a16:creationId xmlns:a16="http://schemas.microsoft.com/office/drawing/2014/main" id="{A60C55A5-88A0-4113-B725-EF59997E250B}"/>
              </a:ext>
            </a:extLst>
          </p:cNvPr>
          <p:cNvGraphicFramePr>
            <a:graphicFrameLocks noChangeAspect="1"/>
          </p:cNvGraphicFramePr>
          <p:nvPr>
            <p:extLst>
              <p:ext uri="{D42A27DB-BD31-4B8C-83A1-F6EECF244321}">
                <p14:modId xmlns:p14="http://schemas.microsoft.com/office/powerpoint/2010/main" val="2782392657"/>
              </p:ext>
            </p:extLst>
          </p:nvPr>
        </p:nvGraphicFramePr>
        <p:xfrm>
          <a:off x="11042013" y="560226"/>
          <a:ext cx="623573" cy="467680"/>
        </p:xfrm>
        <a:graphic>
          <a:graphicData uri="http://schemas.openxmlformats.org/presentationml/2006/ole">
            <mc:AlternateContent xmlns:mc="http://schemas.openxmlformats.org/markup-compatibility/2006">
              <mc:Choice xmlns:v="urn:schemas-microsoft-com:vml" Requires="v">
                <p:oleObj spid="_x0000_s5150" name="Acrobat Document" r:id="rId4" imgW="4572000" imgH="3429000" progId="AcroExch.Document.DC">
                  <p:embed/>
                </p:oleObj>
              </mc:Choice>
              <mc:Fallback>
                <p:oleObj name="Acrobat Document" r:id="rId4" imgW="4572000" imgH="3429000" progId="AcroExch.Document.DC">
                  <p:embed/>
                  <p:pic>
                    <p:nvPicPr>
                      <p:cNvPr id="0" name=""/>
                      <p:cNvPicPr/>
                      <p:nvPr/>
                    </p:nvPicPr>
                    <p:blipFill>
                      <a:blip r:embed="rId5"/>
                      <a:stretch>
                        <a:fillRect/>
                      </a:stretch>
                    </p:blipFill>
                    <p:spPr>
                      <a:xfrm>
                        <a:off x="11042013" y="560226"/>
                        <a:ext cx="623573" cy="467680"/>
                      </a:xfrm>
                      <a:prstGeom prst="rect">
                        <a:avLst/>
                      </a:prstGeom>
                    </p:spPr>
                  </p:pic>
                </p:oleObj>
              </mc:Fallback>
            </mc:AlternateContent>
          </a:graphicData>
        </a:graphic>
      </p:graphicFrame>
      <p:graphicFrame>
        <p:nvGraphicFramePr>
          <p:cNvPr id="10" name="物件 9">
            <a:extLst>
              <a:ext uri="{FF2B5EF4-FFF2-40B4-BE49-F238E27FC236}">
                <a16:creationId xmlns:a16="http://schemas.microsoft.com/office/drawing/2014/main" id="{2C248BB4-AE1F-468E-A71E-BA07CB66BAB4}"/>
              </a:ext>
            </a:extLst>
          </p:cNvPr>
          <p:cNvGraphicFramePr>
            <a:graphicFrameLocks noChangeAspect="1"/>
          </p:cNvGraphicFramePr>
          <p:nvPr>
            <p:extLst>
              <p:ext uri="{D42A27DB-BD31-4B8C-83A1-F6EECF244321}">
                <p14:modId xmlns:p14="http://schemas.microsoft.com/office/powerpoint/2010/main" val="2394075137"/>
              </p:ext>
            </p:extLst>
          </p:nvPr>
        </p:nvGraphicFramePr>
        <p:xfrm>
          <a:off x="11042012" y="638810"/>
          <a:ext cx="623573" cy="467680"/>
        </p:xfrm>
        <a:graphic>
          <a:graphicData uri="http://schemas.openxmlformats.org/presentationml/2006/ole">
            <mc:AlternateContent xmlns:mc="http://schemas.openxmlformats.org/markup-compatibility/2006">
              <mc:Choice xmlns:v="urn:schemas-microsoft-com:vml" Requires="v">
                <p:oleObj spid="_x0000_s5151" name="Acrobat Document" r:id="rId6" imgW="4572000" imgH="3429000" progId="AcroExch.Document.DC">
                  <p:embed/>
                </p:oleObj>
              </mc:Choice>
              <mc:Fallback>
                <p:oleObj name="Acrobat Document" r:id="rId6" imgW="4572000" imgH="3429000" progId="AcroExch.Document.DC">
                  <p:embed/>
                  <p:pic>
                    <p:nvPicPr>
                      <p:cNvPr id="0" name=""/>
                      <p:cNvPicPr/>
                      <p:nvPr/>
                    </p:nvPicPr>
                    <p:blipFill>
                      <a:blip r:embed="rId7"/>
                      <a:stretch>
                        <a:fillRect/>
                      </a:stretch>
                    </p:blipFill>
                    <p:spPr>
                      <a:xfrm>
                        <a:off x="11042012" y="638810"/>
                        <a:ext cx="623573" cy="467680"/>
                      </a:xfrm>
                      <a:prstGeom prst="rect">
                        <a:avLst/>
                      </a:prstGeom>
                    </p:spPr>
                  </p:pic>
                </p:oleObj>
              </mc:Fallback>
            </mc:AlternateContent>
          </a:graphicData>
        </a:graphic>
      </p:graphicFrame>
    </p:spTree>
    <p:extLst>
      <p:ext uri="{BB962C8B-B14F-4D97-AF65-F5344CB8AC3E}">
        <p14:creationId xmlns:p14="http://schemas.microsoft.com/office/powerpoint/2010/main" val="14109751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3D4A372-E4FF-49B2-9C94-68D65587DFC7}"/>
              </a:ext>
            </a:extLst>
          </p:cNvPr>
          <p:cNvSpPr>
            <a:spLocks noGrp="1"/>
          </p:cNvSpPr>
          <p:nvPr>
            <p:ph type="title"/>
          </p:nvPr>
        </p:nvSpPr>
        <p:spPr/>
        <p:txBody>
          <a:bodyPr/>
          <a:lstStyle/>
          <a:p>
            <a:r>
              <a:rPr lang="zh-TW" altLang="en-US" dirty="0"/>
              <a:t>繪製學生間的綜合成績圖</a:t>
            </a:r>
          </a:p>
        </p:txBody>
      </p:sp>
      <p:sp>
        <p:nvSpPr>
          <p:cNvPr id="3" name="內容版面配置區 2">
            <a:extLst>
              <a:ext uri="{FF2B5EF4-FFF2-40B4-BE49-F238E27FC236}">
                <a16:creationId xmlns:a16="http://schemas.microsoft.com/office/drawing/2014/main" id="{58FB1E36-B151-41AF-A541-192F63A96B9A}"/>
              </a:ext>
            </a:extLst>
          </p:cNvPr>
          <p:cNvSpPr>
            <a:spLocks noGrp="1"/>
          </p:cNvSpPr>
          <p:nvPr>
            <p:ph idx="1"/>
          </p:nvPr>
        </p:nvSpPr>
        <p:spPr>
          <a:xfrm>
            <a:off x="838199" y="1825625"/>
            <a:ext cx="10561983" cy="927514"/>
          </a:xfrm>
        </p:spPr>
        <p:txBody>
          <a:bodyPr>
            <a:normAutofit/>
          </a:bodyPr>
          <a:lstStyle/>
          <a:p>
            <a:r>
              <a:rPr lang="zh-TW" altLang="en-US" dirty="0"/>
              <a:t>下表是某校</a:t>
            </a:r>
            <a:r>
              <a:rPr lang="en-US" altLang="zh-TW" dirty="0"/>
              <a:t>12</a:t>
            </a:r>
            <a:r>
              <a:rPr lang="zh-TW" altLang="en-US" dirty="0"/>
              <a:t>位同學的各科表現</a:t>
            </a:r>
            <a:r>
              <a:rPr lang="en-US" altLang="zh-TW" dirty="0"/>
              <a:t>(GPA)</a:t>
            </a:r>
            <a:r>
              <a:rPr lang="zh-TW" altLang="en-US" dirty="0"/>
              <a:t>，我們想在平面上據此標出這</a:t>
            </a:r>
            <a:r>
              <a:rPr lang="en-US" altLang="zh-TW" dirty="0"/>
              <a:t>12</a:t>
            </a:r>
            <a:r>
              <a:rPr lang="zh-TW" altLang="en-US" dirty="0"/>
              <a:t>位同學間的相對位置，使之盡可能接近</a:t>
            </a:r>
            <a:r>
              <a:rPr lang="en-US" altLang="zh-TW" dirty="0"/>
              <a:t>GPA</a:t>
            </a:r>
            <a:r>
              <a:rPr lang="zh-TW" altLang="en-US" dirty="0"/>
              <a:t>的表現</a:t>
            </a:r>
          </a:p>
        </p:txBody>
      </p:sp>
      <p:graphicFrame>
        <p:nvGraphicFramePr>
          <p:cNvPr id="5" name="物件 4">
            <a:extLst>
              <a:ext uri="{FF2B5EF4-FFF2-40B4-BE49-F238E27FC236}">
                <a16:creationId xmlns:a16="http://schemas.microsoft.com/office/drawing/2014/main" id="{99937C16-D98A-4E20-8790-C0BC4963FE1B}"/>
              </a:ext>
            </a:extLst>
          </p:cNvPr>
          <p:cNvGraphicFramePr>
            <a:graphicFrameLocks noChangeAspect="1"/>
          </p:cNvGraphicFramePr>
          <p:nvPr>
            <p:extLst>
              <p:ext uri="{D42A27DB-BD31-4B8C-83A1-F6EECF244321}">
                <p14:modId xmlns:p14="http://schemas.microsoft.com/office/powerpoint/2010/main" val="4226693790"/>
              </p:ext>
            </p:extLst>
          </p:nvPr>
        </p:nvGraphicFramePr>
        <p:xfrm>
          <a:off x="2697163" y="3111500"/>
          <a:ext cx="5870575" cy="3121025"/>
        </p:xfrm>
        <a:graphic>
          <a:graphicData uri="http://schemas.openxmlformats.org/presentationml/2006/ole">
            <mc:AlternateContent xmlns:mc="http://schemas.openxmlformats.org/markup-compatibility/2006">
              <mc:Choice xmlns:v="urn:schemas-microsoft-com:vml" Requires="v">
                <p:oleObj spid="_x0000_s6158" name="Worksheet" r:id="rId3" imgW="4883201" imgH="2597095" progId="Excel.Sheet.12">
                  <p:embed/>
                </p:oleObj>
              </mc:Choice>
              <mc:Fallback>
                <p:oleObj name="Worksheet" r:id="rId3" imgW="4883201" imgH="2597095" progId="Excel.Sheet.12">
                  <p:embed/>
                  <p:pic>
                    <p:nvPicPr>
                      <p:cNvPr id="0" name=""/>
                      <p:cNvPicPr/>
                      <p:nvPr/>
                    </p:nvPicPr>
                    <p:blipFill>
                      <a:blip r:embed="rId4"/>
                      <a:stretch>
                        <a:fillRect/>
                      </a:stretch>
                    </p:blipFill>
                    <p:spPr>
                      <a:xfrm>
                        <a:off x="2697163" y="3111500"/>
                        <a:ext cx="5870575" cy="3121025"/>
                      </a:xfrm>
                      <a:prstGeom prst="rect">
                        <a:avLst/>
                      </a:prstGeom>
                    </p:spPr>
                  </p:pic>
                </p:oleObj>
              </mc:Fallback>
            </mc:AlternateContent>
          </a:graphicData>
        </a:graphic>
      </p:graphicFrame>
    </p:spTree>
    <p:extLst>
      <p:ext uri="{BB962C8B-B14F-4D97-AF65-F5344CB8AC3E}">
        <p14:creationId xmlns:p14="http://schemas.microsoft.com/office/powerpoint/2010/main" val="815917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21045B7-4F53-46A8-98FD-3F8C27A536D4}"/>
              </a:ext>
            </a:extLst>
          </p:cNvPr>
          <p:cNvSpPr>
            <a:spLocks noGrp="1"/>
          </p:cNvSpPr>
          <p:nvPr>
            <p:ph type="title"/>
          </p:nvPr>
        </p:nvSpPr>
        <p:spPr/>
        <p:txBody>
          <a:bodyPr/>
          <a:lstStyle/>
          <a:p>
            <a:r>
              <a:rPr lang="zh-TW" altLang="en-US" dirty="0"/>
              <a:t>用各科的成績繪製學生間的關係圖</a:t>
            </a:r>
          </a:p>
        </p:txBody>
      </p:sp>
      <p:pic>
        <p:nvPicPr>
          <p:cNvPr id="4" name="內容版面配置區 3">
            <a:extLst>
              <a:ext uri="{FF2B5EF4-FFF2-40B4-BE49-F238E27FC236}">
                <a16:creationId xmlns:a16="http://schemas.microsoft.com/office/drawing/2014/main" id="{C9683873-A507-46EB-959C-6A279EFDC33E}"/>
              </a:ext>
            </a:extLst>
          </p:cNvPr>
          <p:cNvPicPr>
            <a:picLocks noGrp="1" noChangeAspect="1"/>
          </p:cNvPicPr>
          <p:nvPr>
            <p:ph idx="1"/>
          </p:nvPr>
        </p:nvPicPr>
        <p:blipFill>
          <a:blip r:embed="rId2"/>
          <a:stretch>
            <a:fillRect/>
          </a:stretch>
        </p:blipFill>
        <p:spPr>
          <a:xfrm>
            <a:off x="2987040" y="1266536"/>
            <a:ext cx="5771077" cy="5591464"/>
          </a:xfrm>
          <a:prstGeom prst="rect">
            <a:avLst/>
          </a:prstGeom>
        </p:spPr>
      </p:pic>
      <p:sp>
        <p:nvSpPr>
          <p:cNvPr id="5" name="橢圓 4">
            <a:extLst>
              <a:ext uri="{FF2B5EF4-FFF2-40B4-BE49-F238E27FC236}">
                <a16:creationId xmlns:a16="http://schemas.microsoft.com/office/drawing/2014/main" id="{22C3FE58-D8FC-4575-9C57-4AF774926316}"/>
              </a:ext>
            </a:extLst>
          </p:cNvPr>
          <p:cNvSpPr/>
          <p:nvPr/>
        </p:nvSpPr>
        <p:spPr>
          <a:xfrm>
            <a:off x="3753633" y="1858617"/>
            <a:ext cx="1265628" cy="733482"/>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6" name="橢圓 5">
            <a:extLst>
              <a:ext uri="{FF2B5EF4-FFF2-40B4-BE49-F238E27FC236}">
                <a16:creationId xmlns:a16="http://schemas.microsoft.com/office/drawing/2014/main" id="{0000C6D2-4551-4F7D-9098-5357A35B4DFD}"/>
              </a:ext>
            </a:extLst>
          </p:cNvPr>
          <p:cNvSpPr/>
          <p:nvPr/>
        </p:nvSpPr>
        <p:spPr>
          <a:xfrm>
            <a:off x="5390415" y="2185345"/>
            <a:ext cx="964326" cy="406754"/>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橢圓 6">
            <a:extLst>
              <a:ext uri="{FF2B5EF4-FFF2-40B4-BE49-F238E27FC236}">
                <a16:creationId xmlns:a16="http://schemas.microsoft.com/office/drawing/2014/main" id="{8C8BBB95-DD41-4201-9301-4F72F1105BD1}"/>
              </a:ext>
            </a:extLst>
          </p:cNvPr>
          <p:cNvSpPr/>
          <p:nvPr/>
        </p:nvSpPr>
        <p:spPr>
          <a:xfrm>
            <a:off x="7028244" y="4156606"/>
            <a:ext cx="721287" cy="663872"/>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6733919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4CF8507-BA9D-40EB-A9FC-D39283E241D3}"/>
              </a:ext>
            </a:extLst>
          </p:cNvPr>
          <p:cNvSpPr>
            <a:spLocks noGrp="1"/>
          </p:cNvSpPr>
          <p:nvPr>
            <p:ph type="title"/>
          </p:nvPr>
        </p:nvSpPr>
        <p:spPr/>
        <p:txBody>
          <a:bodyPr/>
          <a:lstStyle/>
          <a:p>
            <a:r>
              <a:rPr lang="zh-TW" altLang="en-US" dirty="0"/>
              <a:t>平均值和關係圖的比較</a:t>
            </a:r>
          </a:p>
        </p:txBody>
      </p:sp>
      <p:pic>
        <p:nvPicPr>
          <p:cNvPr id="4" name="內容版面配置區 3">
            <a:extLst>
              <a:ext uri="{FF2B5EF4-FFF2-40B4-BE49-F238E27FC236}">
                <a16:creationId xmlns:a16="http://schemas.microsoft.com/office/drawing/2014/main" id="{97ED4EE8-479D-464B-8524-5B8982AB190E}"/>
              </a:ext>
            </a:extLst>
          </p:cNvPr>
          <p:cNvPicPr>
            <a:picLocks noGrp="1" noChangeAspect="1"/>
          </p:cNvPicPr>
          <p:nvPr>
            <p:ph idx="1"/>
          </p:nvPr>
        </p:nvPicPr>
        <p:blipFill>
          <a:blip r:embed="rId2"/>
          <a:stretch>
            <a:fillRect/>
          </a:stretch>
        </p:blipFill>
        <p:spPr>
          <a:xfrm>
            <a:off x="634541" y="2434111"/>
            <a:ext cx="5300763" cy="3226752"/>
          </a:xfrm>
          <a:prstGeom prst="rect">
            <a:avLst/>
          </a:prstGeom>
        </p:spPr>
      </p:pic>
      <p:pic>
        <p:nvPicPr>
          <p:cNvPr id="5" name="內容版面配置區 3">
            <a:extLst>
              <a:ext uri="{FF2B5EF4-FFF2-40B4-BE49-F238E27FC236}">
                <a16:creationId xmlns:a16="http://schemas.microsoft.com/office/drawing/2014/main" id="{23ACC1F2-15B3-404A-88ED-C775E814CD79}"/>
              </a:ext>
            </a:extLst>
          </p:cNvPr>
          <p:cNvPicPr>
            <a:picLocks noChangeAspect="1"/>
          </p:cNvPicPr>
          <p:nvPr/>
        </p:nvPicPr>
        <p:blipFill rotWithShape="1">
          <a:blip r:embed="rId3"/>
          <a:srcRect l="6540" b="9066"/>
          <a:stretch/>
        </p:blipFill>
        <p:spPr>
          <a:xfrm>
            <a:off x="6400799" y="1365924"/>
            <a:ext cx="5393635" cy="5084568"/>
          </a:xfrm>
          <a:prstGeom prst="rect">
            <a:avLst/>
          </a:prstGeom>
        </p:spPr>
      </p:pic>
      <p:sp>
        <p:nvSpPr>
          <p:cNvPr id="6" name="橢圓 5">
            <a:extLst>
              <a:ext uri="{FF2B5EF4-FFF2-40B4-BE49-F238E27FC236}">
                <a16:creationId xmlns:a16="http://schemas.microsoft.com/office/drawing/2014/main" id="{545D5699-6AD2-4DF3-A31C-3599A085E58C}"/>
              </a:ext>
            </a:extLst>
          </p:cNvPr>
          <p:cNvSpPr/>
          <p:nvPr/>
        </p:nvSpPr>
        <p:spPr>
          <a:xfrm>
            <a:off x="6789950" y="1958005"/>
            <a:ext cx="1265628" cy="733482"/>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橢圓 6">
            <a:extLst>
              <a:ext uri="{FF2B5EF4-FFF2-40B4-BE49-F238E27FC236}">
                <a16:creationId xmlns:a16="http://schemas.microsoft.com/office/drawing/2014/main" id="{7F310C27-B71E-4564-96E1-3255625160A6}"/>
              </a:ext>
            </a:extLst>
          </p:cNvPr>
          <p:cNvSpPr/>
          <p:nvPr/>
        </p:nvSpPr>
        <p:spPr>
          <a:xfrm>
            <a:off x="8426732" y="2284733"/>
            <a:ext cx="964326" cy="406754"/>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橢圓 7">
            <a:extLst>
              <a:ext uri="{FF2B5EF4-FFF2-40B4-BE49-F238E27FC236}">
                <a16:creationId xmlns:a16="http://schemas.microsoft.com/office/drawing/2014/main" id="{6E504A38-731D-4A0F-9879-765E8D4581BF}"/>
              </a:ext>
            </a:extLst>
          </p:cNvPr>
          <p:cNvSpPr/>
          <p:nvPr/>
        </p:nvSpPr>
        <p:spPr>
          <a:xfrm>
            <a:off x="10114035" y="4212293"/>
            <a:ext cx="721287" cy="663872"/>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橢圓 8">
            <a:extLst>
              <a:ext uri="{FF2B5EF4-FFF2-40B4-BE49-F238E27FC236}">
                <a16:creationId xmlns:a16="http://schemas.microsoft.com/office/drawing/2014/main" id="{0671BB73-F599-41DA-84B7-66DC5DA473C8}"/>
              </a:ext>
            </a:extLst>
          </p:cNvPr>
          <p:cNvSpPr/>
          <p:nvPr/>
        </p:nvSpPr>
        <p:spPr>
          <a:xfrm>
            <a:off x="9218756" y="4587930"/>
            <a:ext cx="1386295" cy="663872"/>
          </a:xfrm>
          <a:prstGeom prst="ellipse">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橢圓 9">
            <a:extLst>
              <a:ext uri="{FF2B5EF4-FFF2-40B4-BE49-F238E27FC236}">
                <a16:creationId xmlns:a16="http://schemas.microsoft.com/office/drawing/2014/main" id="{1B166758-C19E-48B7-B691-A2E830BBEA79}"/>
              </a:ext>
            </a:extLst>
          </p:cNvPr>
          <p:cNvSpPr/>
          <p:nvPr/>
        </p:nvSpPr>
        <p:spPr>
          <a:xfrm>
            <a:off x="9124120" y="5627438"/>
            <a:ext cx="526775" cy="433455"/>
          </a:xfrm>
          <a:prstGeom prst="ellipse">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橢圓 10">
            <a:extLst>
              <a:ext uri="{FF2B5EF4-FFF2-40B4-BE49-F238E27FC236}">
                <a16:creationId xmlns:a16="http://schemas.microsoft.com/office/drawing/2014/main" id="{5C506181-3751-4B0A-B671-8B344035B88B}"/>
              </a:ext>
            </a:extLst>
          </p:cNvPr>
          <p:cNvSpPr/>
          <p:nvPr/>
        </p:nvSpPr>
        <p:spPr>
          <a:xfrm>
            <a:off x="11057095" y="3880455"/>
            <a:ext cx="526775" cy="433455"/>
          </a:xfrm>
          <a:prstGeom prst="ellipse">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cxnSp>
        <p:nvCxnSpPr>
          <p:cNvPr id="14" name="直線接點 13">
            <a:extLst>
              <a:ext uri="{FF2B5EF4-FFF2-40B4-BE49-F238E27FC236}">
                <a16:creationId xmlns:a16="http://schemas.microsoft.com/office/drawing/2014/main" id="{51FEB6E2-503B-4A0C-B78A-C101890A3E9E}"/>
              </a:ext>
            </a:extLst>
          </p:cNvPr>
          <p:cNvCxnSpPr>
            <a:cxnSpLocks/>
          </p:cNvCxnSpPr>
          <p:nvPr/>
        </p:nvCxnSpPr>
        <p:spPr>
          <a:xfrm flipV="1">
            <a:off x="9677135" y="4283246"/>
            <a:ext cx="1855831" cy="1633530"/>
          </a:xfrm>
          <a:prstGeom prst="line">
            <a:avLst/>
          </a:prstGeom>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12413351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0BD653C-D5F4-4CFE-B0AC-6A1634A6BCFF}"/>
              </a:ext>
            </a:extLst>
          </p:cNvPr>
          <p:cNvSpPr>
            <a:spLocks noGrp="1"/>
          </p:cNvSpPr>
          <p:nvPr>
            <p:ph type="title"/>
          </p:nvPr>
        </p:nvSpPr>
        <p:spPr/>
        <p:txBody>
          <a:bodyPr/>
          <a:lstStyle/>
          <a:p>
            <a:r>
              <a:rPr lang="zh-TW" altLang="en-US" dirty="0"/>
              <a:t>參考資料</a:t>
            </a:r>
          </a:p>
        </p:txBody>
      </p:sp>
      <p:sp>
        <p:nvSpPr>
          <p:cNvPr id="3" name="內容版面配置區 2">
            <a:extLst>
              <a:ext uri="{FF2B5EF4-FFF2-40B4-BE49-F238E27FC236}">
                <a16:creationId xmlns:a16="http://schemas.microsoft.com/office/drawing/2014/main" id="{29A72235-375B-452C-B795-49B66FA0829A}"/>
              </a:ext>
            </a:extLst>
          </p:cNvPr>
          <p:cNvSpPr>
            <a:spLocks noGrp="1"/>
          </p:cNvSpPr>
          <p:nvPr>
            <p:ph idx="1"/>
          </p:nvPr>
        </p:nvSpPr>
        <p:spPr>
          <a:xfrm>
            <a:off x="838200" y="1859491"/>
            <a:ext cx="10515600" cy="4351338"/>
          </a:xfrm>
        </p:spPr>
        <p:txBody>
          <a:bodyPr/>
          <a:lstStyle/>
          <a:p>
            <a:r>
              <a:rPr lang="en-US" altLang="zh-TW" dirty="0">
                <a:hlinkClick r:id="rId2"/>
              </a:rPr>
              <a:t>https://blog.csdn.net/baimafujinji/article/details/79407478</a:t>
            </a:r>
            <a:endParaRPr lang="en-US" altLang="zh-TW" dirty="0"/>
          </a:p>
          <a:p>
            <a:r>
              <a:rPr lang="en-US" altLang="zh-TW" dirty="0">
                <a:hlinkClick r:id="rId3"/>
              </a:rPr>
              <a:t>https://stat.ethz.ch/education/semesters/ss2012/ams/slides/v4.1.pdf</a:t>
            </a:r>
            <a:endParaRPr lang="en-US" altLang="zh-TW" dirty="0"/>
          </a:p>
          <a:p>
            <a:r>
              <a:rPr lang="en-US" altLang="zh-TW" dirty="0"/>
              <a:t>Textbook chapter 17 </a:t>
            </a:r>
          </a:p>
          <a:p>
            <a:r>
              <a:rPr lang="en-US" altLang="zh-TW" dirty="0">
                <a:hlinkClick r:id="rId4"/>
              </a:rPr>
              <a:t>https://www.quora.com/Whats-the-difference-between-MDS-and-PCA</a:t>
            </a:r>
            <a:endParaRPr lang="en-US" altLang="zh-TW" dirty="0"/>
          </a:p>
          <a:p>
            <a:r>
              <a:rPr lang="en-US" altLang="zh-TW" dirty="0">
                <a:hlinkClick r:id="rId5"/>
              </a:rPr>
              <a:t>http://sun.csim.scu.edu.tw/~jjhuang/Data/RM/20.ppt</a:t>
            </a:r>
            <a:endParaRPr lang="en-US" altLang="zh-TW" dirty="0"/>
          </a:p>
          <a:p>
            <a:endParaRPr lang="zh-TW" altLang="en-US" dirty="0"/>
          </a:p>
        </p:txBody>
      </p:sp>
    </p:spTree>
    <p:extLst>
      <p:ext uri="{BB962C8B-B14F-4D97-AF65-F5344CB8AC3E}">
        <p14:creationId xmlns:p14="http://schemas.microsoft.com/office/powerpoint/2010/main" val="21530557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1A9ED99-3E0D-4F69-AA1C-7C6484438AC0}"/>
              </a:ext>
            </a:extLst>
          </p:cNvPr>
          <p:cNvSpPr>
            <a:spLocks noGrp="1"/>
          </p:cNvSpPr>
          <p:nvPr>
            <p:ph type="title"/>
          </p:nvPr>
        </p:nvSpPr>
        <p:spPr>
          <a:xfrm>
            <a:off x="702641" y="2017851"/>
            <a:ext cx="10515600" cy="1500187"/>
          </a:xfrm>
        </p:spPr>
        <p:txBody>
          <a:bodyPr/>
          <a:lstStyle/>
          <a:p>
            <a:pPr algn="ctr"/>
            <a:r>
              <a:rPr lang="en-US" altLang="zh-TW" dirty="0"/>
              <a:t>APPENDEX</a:t>
            </a:r>
            <a:endParaRPr lang="zh-TW" altLang="en-US" dirty="0"/>
          </a:p>
        </p:txBody>
      </p:sp>
    </p:spTree>
    <p:extLst>
      <p:ext uri="{BB962C8B-B14F-4D97-AF65-F5344CB8AC3E}">
        <p14:creationId xmlns:p14="http://schemas.microsoft.com/office/powerpoint/2010/main" val="170910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E12F148-581C-4CFC-ACE4-D1C462050DB2}"/>
              </a:ext>
            </a:extLst>
          </p:cNvPr>
          <p:cNvSpPr>
            <a:spLocks noGrp="1"/>
          </p:cNvSpPr>
          <p:nvPr>
            <p:ph type="title"/>
          </p:nvPr>
        </p:nvSpPr>
        <p:spPr/>
        <p:txBody>
          <a:bodyPr/>
          <a:lstStyle/>
          <a:p>
            <a:r>
              <a:rPr lang="zh-TW" altLang="en-US" dirty="0"/>
              <a:t>手動</a:t>
            </a:r>
            <a:r>
              <a:rPr lang="en-US" altLang="zh-TW" dirty="0"/>
              <a:t>MDS</a:t>
            </a:r>
            <a:r>
              <a:rPr lang="zh-TW" altLang="en-US" dirty="0"/>
              <a:t> 套件</a:t>
            </a:r>
            <a:r>
              <a:rPr lang="en-US" altLang="zh-TW" dirty="0"/>
              <a:t>MDS</a:t>
            </a:r>
            <a:endParaRPr lang="zh-TW" altLang="en-US" dirty="0"/>
          </a:p>
        </p:txBody>
      </p:sp>
      <p:pic>
        <p:nvPicPr>
          <p:cNvPr id="9" name="圖片 8">
            <a:extLst>
              <a:ext uri="{FF2B5EF4-FFF2-40B4-BE49-F238E27FC236}">
                <a16:creationId xmlns:a16="http://schemas.microsoft.com/office/drawing/2014/main" id="{609BE39A-552B-4FB5-AA5D-0A0755E2510E}"/>
              </a:ext>
            </a:extLst>
          </p:cNvPr>
          <p:cNvPicPr>
            <a:picLocks noChangeAspect="1"/>
          </p:cNvPicPr>
          <p:nvPr/>
        </p:nvPicPr>
        <p:blipFill>
          <a:blip r:embed="rId2"/>
          <a:stretch>
            <a:fillRect/>
          </a:stretch>
        </p:blipFill>
        <p:spPr>
          <a:xfrm>
            <a:off x="5945330" y="2661920"/>
            <a:ext cx="5898372" cy="3413760"/>
          </a:xfrm>
          <a:prstGeom prst="rect">
            <a:avLst/>
          </a:prstGeom>
        </p:spPr>
      </p:pic>
      <p:pic>
        <p:nvPicPr>
          <p:cNvPr id="10" name="圖片 9">
            <a:extLst>
              <a:ext uri="{FF2B5EF4-FFF2-40B4-BE49-F238E27FC236}">
                <a16:creationId xmlns:a16="http://schemas.microsoft.com/office/drawing/2014/main" id="{86278054-C6FA-434E-B4BB-C70705627D99}"/>
              </a:ext>
            </a:extLst>
          </p:cNvPr>
          <p:cNvPicPr>
            <a:picLocks noChangeAspect="1"/>
          </p:cNvPicPr>
          <p:nvPr/>
        </p:nvPicPr>
        <p:blipFill>
          <a:blip r:embed="rId3"/>
          <a:stretch>
            <a:fillRect/>
          </a:stretch>
        </p:blipFill>
        <p:spPr>
          <a:xfrm>
            <a:off x="444500" y="2661920"/>
            <a:ext cx="5221036" cy="3413760"/>
          </a:xfrm>
          <a:prstGeom prst="rect">
            <a:avLst/>
          </a:prstGeom>
        </p:spPr>
      </p:pic>
    </p:spTree>
    <p:extLst>
      <p:ext uri="{BB962C8B-B14F-4D97-AF65-F5344CB8AC3E}">
        <p14:creationId xmlns:p14="http://schemas.microsoft.com/office/powerpoint/2010/main" val="23113624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FB3D73E1-EDD6-42ED-AF21-05C923593520}"/>
              </a:ext>
            </a:extLst>
          </p:cNvPr>
          <p:cNvSpPr>
            <a:spLocks noGrp="1" noChangeArrowheads="1"/>
          </p:cNvSpPr>
          <p:nvPr>
            <p:ph type="title"/>
          </p:nvPr>
        </p:nvSpPr>
        <p:spPr>
          <a:xfrm>
            <a:off x="3352800" y="228601"/>
            <a:ext cx="7315200" cy="835025"/>
          </a:xfrm>
        </p:spPr>
        <p:txBody>
          <a:bodyPr/>
          <a:lstStyle/>
          <a:p>
            <a:pPr eaLnBrk="1" hangingPunct="1"/>
            <a:r>
              <a:rPr lang="en-US" altLang="zh-TW" sz="3800"/>
              <a:t>20.3  </a:t>
            </a:r>
            <a:r>
              <a:rPr lang="zh-TW" altLang="en-US" sz="3800"/>
              <a:t>多元尺度的模型適合度評估</a:t>
            </a:r>
          </a:p>
        </p:txBody>
      </p:sp>
      <p:sp>
        <p:nvSpPr>
          <p:cNvPr id="8195" name="Rectangle 3">
            <a:extLst>
              <a:ext uri="{FF2B5EF4-FFF2-40B4-BE49-F238E27FC236}">
                <a16:creationId xmlns:a16="http://schemas.microsoft.com/office/drawing/2014/main" id="{C8C2342A-DEE8-4D01-BC97-C3EBB46D0214}"/>
              </a:ext>
            </a:extLst>
          </p:cNvPr>
          <p:cNvSpPr>
            <a:spLocks noGrp="1" noChangeArrowheads="1"/>
          </p:cNvSpPr>
          <p:nvPr>
            <p:ph type="body" sz="half" idx="1"/>
          </p:nvPr>
        </p:nvSpPr>
        <p:spPr>
          <a:xfrm>
            <a:off x="1981200" y="1295400"/>
            <a:ext cx="8305800" cy="1371600"/>
          </a:xfrm>
        </p:spPr>
        <p:txBody>
          <a:bodyPr/>
          <a:lstStyle/>
          <a:p>
            <a:pPr eaLnBrk="1" hangingPunct="1">
              <a:buFontTx/>
              <a:buNone/>
            </a:pPr>
            <a:r>
              <a:rPr lang="en-US" altLang="zh-TW" sz="2400"/>
              <a:t>	</a:t>
            </a:r>
            <a:r>
              <a:rPr lang="zh-TW" altLang="en-US" sz="2400"/>
              <a:t>進行 </a:t>
            </a:r>
            <a:r>
              <a:rPr lang="en-US" altLang="zh-TW" sz="2400"/>
              <a:t>MDS </a:t>
            </a:r>
            <a:r>
              <a:rPr lang="zh-TW" altLang="en-US" sz="2400"/>
              <a:t>分析時通常以壓力係數</a:t>
            </a:r>
            <a:r>
              <a:rPr lang="en-US" altLang="zh-TW" sz="2400"/>
              <a:t>(stress)</a:t>
            </a:r>
            <a:r>
              <a:rPr lang="zh-TW" altLang="en-US" sz="2400"/>
              <a:t>作為衡量標準，根據</a:t>
            </a:r>
            <a:r>
              <a:rPr lang="en-US" altLang="zh-TW" sz="2400"/>
              <a:t>Kruskal (1964)</a:t>
            </a:r>
            <a:r>
              <a:rPr lang="zh-TW" altLang="en-US" sz="2400"/>
              <a:t>的解釋，不同的壓力係數水準，有其代表的配適程度 。</a:t>
            </a:r>
          </a:p>
        </p:txBody>
      </p:sp>
      <p:graphicFrame>
        <p:nvGraphicFramePr>
          <p:cNvPr id="135203" name="Group 35">
            <a:extLst>
              <a:ext uri="{FF2B5EF4-FFF2-40B4-BE49-F238E27FC236}">
                <a16:creationId xmlns:a16="http://schemas.microsoft.com/office/drawing/2014/main" id="{C1171450-0F1D-430D-964C-9BE7490629E8}"/>
              </a:ext>
            </a:extLst>
          </p:cNvPr>
          <p:cNvGraphicFramePr>
            <a:graphicFrameLocks noGrp="1"/>
          </p:cNvGraphicFramePr>
          <p:nvPr>
            <p:ph sz="half" idx="2"/>
          </p:nvPr>
        </p:nvGraphicFramePr>
        <p:xfrm>
          <a:off x="2590800" y="2743200"/>
          <a:ext cx="6858000" cy="2011536"/>
        </p:xfrm>
        <a:graphic>
          <a:graphicData uri="http://schemas.openxmlformats.org/drawingml/2006/table">
            <a:tbl>
              <a:tblPr/>
              <a:tblGrid>
                <a:gridCol w="3429000">
                  <a:extLst>
                    <a:ext uri="{9D8B030D-6E8A-4147-A177-3AD203B41FA5}">
                      <a16:colId xmlns:a16="http://schemas.microsoft.com/office/drawing/2014/main" val="20000"/>
                    </a:ext>
                  </a:extLst>
                </a:gridCol>
                <a:gridCol w="3429000">
                  <a:extLst>
                    <a:ext uri="{9D8B030D-6E8A-4147-A177-3AD203B41FA5}">
                      <a16:colId xmlns:a16="http://schemas.microsoft.com/office/drawing/2014/main" val="20001"/>
                    </a:ext>
                  </a:extLst>
                </a:gridCol>
              </a:tblGrid>
              <a:tr h="33522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1" lang="zh-TW" altLang="en-US" sz="1600" b="0" i="0" u="none" strike="noStrike" cap="none" normalizeH="0" baseline="0" dirty="0">
                          <a:ln>
                            <a:noFill/>
                          </a:ln>
                          <a:solidFill>
                            <a:schemeClr val="tx1"/>
                          </a:solidFill>
                          <a:effectLst/>
                          <a:latin typeface="微軟正黑體" pitchFamily="34" charset="-120"/>
                          <a:ea typeface="微軟正黑體" pitchFamily="34" charset="-120"/>
                        </a:rPr>
                        <a:t>壓力係數</a:t>
                      </a: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1" lang="zh-TW" altLang="en-US" sz="1600" b="0" i="0" u="none" strike="noStrike" cap="none" normalizeH="0" baseline="0" dirty="0">
                          <a:ln>
                            <a:noFill/>
                          </a:ln>
                          <a:solidFill>
                            <a:schemeClr val="tx1"/>
                          </a:solidFill>
                          <a:effectLst/>
                          <a:latin typeface="微軟正黑體" pitchFamily="34" charset="-120"/>
                          <a:ea typeface="微軟正黑體" pitchFamily="34" charset="-120"/>
                        </a:rPr>
                        <a:t>配適程度</a:t>
                      </a: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extLst>
                  <a:ext uri="{0D108BD9-81ED-4DB2-BD59-A6C34878D82A}">
                    <a16:rowId xmlns:a16="http://schemas.microsoft.com/office/drawing/2014/main" val="10000"/>
                  </a:ext>
                </a:extLst>
              </a:tr>
              <a:tr h="33522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1" lang="en-US" altLang="zh-TW" sz="1600" b="0" i="0" u="none" strike="noStrike" cap="none" normalizeH="0" baseline="0" dirty="0">
                          <a:ln>
                            <a:noFill/>
                          </a:ln>
                          <a:solidFill>
                            <a:schemeClr val="tx1"/>
                          </a:solidFill>
                          <a:effectLst/>
                          <a:latin typeface="微軟正黑體" pitchFamily="34" charset="-120"/>
                          <a:ea typeface="微軟正黑體" pitchFamily="34" charset="-120"/>
                        </a:rPr>
                        <a:t>0.200</a:t>
                      </a: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1600" b="1" i="0" u="none" strike="noStrike" cap="none" normalizeH="0" baseline="0">
                          <a:ln>
                            <a:noFill/>
                          </a:ln>
                          <a:solidFill>
                            <a:schemeClr val="tx1"/>
                          </a:solidFill>
                          <a:effectLst/>
                          <a:latin typeface="微軟正黑體" pitchFamily="34" charset="-120"/>
                          <a:ea typeface="微軟正黑體" pitchFamily="34" charset="-120"/>
                        </a:rPr>
                        <a:t>             Poor ( </a:t>
                      </a:r>
                      <a:r>
                        <a:rPr kumimoji="1" lang="zh-TW" altLang="en-US" sz="1600" b="1" i="0" u="none" strike="noStrike" cap="none" normalizeH="0" baseline="0">
                          <a:ln>
                            <a:noFill/>
                          </a:ln>
                          <a:solidFill>
                            <a:schemeClr val="tx1"/>
                          </a:solidFill>
                          <a:effectLst/>
                          <a:latin typeface="微軟正黑體" pitchFamily="34" charset="-120"/>
                          <a:ea typeface="微軟正黑體" pitchFamily="34" charset="-120"/>
                        </a:rPr>
                        <a:t>不好 </a:t>
                      </a:r>
                      <a:r>
                        <a:rPr kumimoji="1" lang="en-US" altLang="zh-TW" sz="1600" b="1" i="0" u="none" strike="noStrike" cap="none" normalizeH="0" baseline="0">
                          <a:ln>
                            <a:noFill/>
                          </a:ln>
                          <a:solidFill>
                            <a:schemeClr val="tx1"/>
                          </a:solidFill>
                          <a:effectLst/>
                          <a:latin typeface="微軟正黑體" pitchFamily="34" charset="-120"/>
                          <a:ea typeface="微軟正黑體" pitchFamily="34" charset="-120"/>
                        </a:rPr>
                        <a:t>)</a:t>
                      </a: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1"/>
                  </a:ext>
                </a:extLst>
              </a:tr>
              <a:tr h="33522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1" lang="en-US" altLang="zh-TW" sz="1600" b="0" i="0" u="none" strike="noStrike" cap="none" normalizeH="0" baseline="0">
                          <a:ln>
                            <a:noFill/>
                          </a:ln>
                          <a:solidFill>
                            <a:schemeClr val="tx1"/>
                          </a:solidFill>
                          <a:effectLst/>
                          <a:latin typeface="微軟正黑體" pitchFamily="34" charset="-120"/>
                          <a:ea typeface="微軟正黑體" pitchFamily="34" charset="-120"/>
                        </a:rPr>
                        <a:t>0.100</a:t>
                      </a: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1600" b="1" i="0" u="none" strike="noStrike" cap="none" normalizeH="0" baseline="0">
                          <a:ln>
                            <a:noFill/>
                          </a:ln>
                          <a:solidFill>
                            <a:schemeClr val="tx1"/>
                          </a:solidFill>
                          <a:effectLst/>
                          <a:latin typeface="微軟正黑體" pitchFamily="34" charset="-120"/>
                          <a:ea typeface="微軟正黑體" pitchFamily="34" charset="-120"/>
                        </a:rPr>
                        <a:t>             Fair ( </a:t>
                      </a:r>
                      <a:r>
                        <a:rPr kumimoji="1" lang="zh-TW" altLang="en-US" sz="1600" b="1" i="0" u="none" strike="noStrike" cap="none" normalizeH="0" baseline="0">
                          <a:ln>
                            <a:noFill/>
                          </a:ln>
                          <a:solidFill>
                            <a:schemeClr val="tx1"/>
                          </a:solidFill>
                          <a:effectLst/>
                          <a:latin typeface="微軟正黑體" pitchFamily="34" charset="-120"/>
                          <a:ea typeface="微軟正黑體" pitchFamily="34" charset="-120"/>
                        </a:rPr>
                        <a:t>還可以 </a:t>
                      </a:r>
                      <a:r>
                        <a:rPr kumimoji="1" lang="en-US" altLang="zh-TW" sz="1600" b="1" i="0" u="none" strike="noStrike" cap="none" normalizeH="0" baseline="0">
                          <a:ln>
                            <a:noFill/>
                          </a:ln>
                          <a:solidFill>
                            <a:schemeClr val="tx1"/>
                          </a:solidFill>
                          <a:effectLst/>
                          <a:latin typeface="微軟正黑體" pitchFamily="34" charset="-120"/>
                          <a:ea typeface="微軟正黑體" pitchFamily="34" charset="-120"/>
                        </a:rPr>
                        <a:t>)</a:t>
                      </a: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2"/>
                  </a:ext>
                </a:extLst>
              </a:tr>
              <a:tr h="33522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1" lang="en-US" altLang="zh-TW" sz="1600" b="0" i="0" u="none" strike="noStrike" cap="none" normalizeH="0" baseline="0">
                          <a:ln>
                            <a:noFill/>
                          </a:ln>
                          <a:solidFill>
                            <a:schemeClr val="tx1"/>
                          </a:solidFill>
                          <a:effectLst/>
                          <a:latin typeface="微軟正黑體" pitchFamily="34" charset="-120"/>
                          <a:ea typeface="微軟正黑體" pitchFamily="34" charset="-120"/>
                        </a:rPr>
                        <a:t>0.050</a:t>
                      </a: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1" lang="en-US" altLang="zh-TW" sz="1600" b="1" i="0" u="none" strike="noStrike" cap="none" normalizeH="0" baseline="0">
                          <a:ln>
                            <a:noFill/>
                          </a:ln>
                          <a:solidFill>
                            <a:schemeClr val="tx1"/>
                          </a:solidFill>
                          <a:effectLst/>
                          <a:latin typeface="微軟正黑體" pitchFamily="34" charset="-120"/>
                          <a:ea typeface="微軟正黑體" pitchFamily="34" charset="-120"/>
                        </a:rPr>
                        <a:t>             Good ( </a:t>
                      </a:r>
                      <a:r>
                        <a:rPr kumimoji="1" lang="zh-TW" altLang="en-US" sz="1600" b="1" i="0" u="none" strike="noStrike" cap="none" normalizeH="0" baseline="0">
                          <a:ln>
                            <a:noFill/>
                          </a:ln>
                          <a:solidFill>
                            <a:schemeClr val="tx1"/>
                          </a:solidFill>
                          <a:effectLst/>
                          <a:latin typeface="微軟正黑體" pitchFamily="34" charset="-120"/>
                          <a:ea typeface="微軟正黑體" pitchFamily="34" charset="-120"/>
                        </a:rPr>
                        <a:t>好 </a:t>
                      </a:r>
                      <a:r>
                        <a:rPr kumimoji="1" lang="en-US" altLang="zh-TW" sz="1600" b="1" i="0" u="none" strike="noStrike" cap="none" normalizeH="0" baseline="0">
                          <a:ln>
                            <a:noFill/>
                          </a:ln>
                          <a:solidFill>
                            <a:schemeClr val="tx1"/>
                          </a:solidFill>
                          <a:effectLst/>
                          <a:latin typeface="微軟正黑體" pitchFamily="34" charset="-120"/>
                          <a:ea typeface="微軟正黑體" pitchFamily="34" charset="-120"/>
                        </a:rPr>
                        <a:t>)</a:t>
                      </a: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3"/>
                  </a:ext>
                </a:extLst>
              </a:tr>
              <a:tr h="33522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1" lang="en-US" altLang="zh-TW" sz="1600" b="0" i="0" u="none" strike="noStrike" cap="none" normalizeH="0" baseline="0">
                          <a:ln>
                            <a:noFill/>
                          </a:ln>
                          <a:solidFill>
                            <a:schemeClr val="tx1"/>
                          </a:solidFill>
                          <a:effectLst/>
                          <a:latin typeface="微軟正黑體" pitchFamily="34" charset="-120"/>
                          <a:ea typeface="微軟正黑體" pitchFamily="34" charset="-120"/>
                        </a:rPr>
                        <a:t>0.025</a:t>
                      </a: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1" lang="en-US" altLang="zh-TW" sz="1600" b="1" i="0" u="none" strike="noStrike" cap="none" normalizeH="0" baseline="0">
                          <a:ln>
                            <a:noFill/>
                          </a:ln>
                          <a:solidFill>
                            <a:schemeClr val="tx1"/>
                          </a:solidFill>
                          <a:effectLst/>
                          <a:latin typeface="微軟正黑體" pitchFamily="34" charset="-120"/>
                          <a:ea typeface="微軟正黑體" pitchFamily="34" charset="-120"/>
                        </a:rPr>
                        <a:t>Excellent ( </a:t>
                      </a:r>
                      <a:r>
                        <a:rPr kumimoji="1" lang="zh-TW" altLang="en-US" sz="1600" b="1" i="0" u="none" strike="noStrike" cap="none" normalizeH="0" baseline="0">
                          <a:ln>
                            <a:noFill/>
                          </a:ln>
                          <a:solidFill>
                            <a:schemeClr val="tx1"/>
                          </a:solidFill>
                          <a:effectLst/>
                          <a:latin typeface="微軟正黑體" pitchFamily="34" charset="-120"/>
                          <a:ea typeface="微軟正黑體" pitchFamily="34" charset="-120"/>
                        </a:rPr>
                        <a:t>非常好 </a:t>
                      </a:r>
                      <a:r>
                        <a:rPr kumimoji="1" lang="en-US" altLang="zh-TW" sz="1600" b="1" i="0" u="none" strike="noStrike" cap="none" normalizeH="0" baseline="0">
                          <a:ln>
                            <a:noFill/>
                          </a:ln>
                          <a:solidFill>
                            <a:schemeClr val="tx1"/>
                          </a:solidFill>
                          <a:effectLst/>
                          <a:latin typeface="微軟正黑體" pitchFamily="34" charset="-120"/>
                          <a:ea typeface="微軟正黑體" pitchFamily="34" charset="-120"/>
                        </a:rPr>
                        <a:t>)</a:t>
                      </a: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4"/>
                  </a:ext>
                </a:extLst>
              </a:tr>
              <a:tr h="335227">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1" lang="en-US" altLang="zh-TW" sz="1600" b="0" i="0" u="none" strike="noStrike" cap="none" normalizeH="0" baseline="0">
                          <a:ln>
                            <a:noFill/>
                          </a:ln>
                          <a:solidFill>
                            <a:schemeClr val="tx1"/>
                          </a:solidFill>
                          <a:effectLst/>
                          <a:latin typeface="微軟正黑體" pitchFamily="34" charset="-120"/>
                          <a:ea typeface="微軟正黑體" pitchFamily="34" charset="-120"/>
                        </a:rPr>
                        <a:t>0.000</a:t>
                      </a:r>
                    </a:p>
                  </a:txBody>
                  <a:tcPr marT="45708" marB="45708"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1" lang="en-US" altLang="zh-TW" sz="1600" b="1" i="0" u="none" strike="noStrike" cap="none" normalizeH="0" baseline="0" dirty="0">
                          <a:ln>
                            <a:noFill/>
                          </a:ln>
                          <a:solidFill>
                            <a:schemeClr val="tx1"/>
                          </a:solidFill>
                          <a:effectLst/>
                          <a:latin typeface="微軟正黑體" pitchFamily="34" charset="-120"/>
                          <a:ea typeface="微軟正黑體" pitchFamily="34" charset="-120"/>
                        </a:rPr>
                        <a:t>Perfect ( </a:t>
                      </a:r>
                      <a:r>
                        <a:rPr kumimoji="1" lang="zh-TW" altLang="en-US" sz="1600" b="1" i="0" u="none" strike="noStrike" cap="none" normalizeH="0" baseline="0" dirty="0">
                          <a:ln>
                            <a:noFill/>
                          </a:ln>
                          <a:solidFill>
                            <a:schemeClr val="tx1"/>
                          </a:solidFill>
                          <a:effectLst/>
                          <a:latin typeface="微軟正黑體" pitchFamily="34" charset="-120"/>
                          <a:ea typeface="微軟正黑體" pitchFamily="34" charset="-120"/>
                        </a:rPr>
                        <a:t>完全配合 </a:t>
                      </a:r>
                      <a:r>
                        <a:rPr kumimoji="1" lang="en-US" altLang="zh-TW" sz="1600" b="1" i="0" u="none" strike="noStrike" cap="none" normalizeH="0" baseline="0" dirty="0">
                          <a:ln>
                            <a:noFill/>
                          </a:ln>
                          <a:solidFill>
                            <a:schemeClr val="tx1"/>
                          </a:solidFill>
                          <a:effectLst/>
                          <a:latin typeface="微軟正黑體" pitchFamily="34" charset="-120"/>
                          <a:ea typeface="微軟正黑體" pitchFamily="34" charset="-120"/>
                        </a:rPr>
                        <a:t>)</a:t>
                      </a:r>
                    </a:p>
                  </a:txBody>
                  <a:tcPr marT="45708" marB="4570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5"/>
                  </a:ext>
                </a:extLst>
              </a:tr>
            </a:tbl>
          </a:graphicData>
        </a:graphic>
      </p:graphicFrame>
      <p:sp>
        <p:nvSpPr>
          <p:cNvPr id="8219" name="投影片編號版面配置區 6">
            <a:extLst>
              <a:ext uri="{FF2B5EF4-FFF2-40B4-BE49-F238E27FC236}">
                <a16:creationId xmlns:a16="http://schemas.microsoft.com/office/drawing/2014/main" id="{0113F082-7BF1-45AC-8F44-BC86C8B0B756}"/>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62A18293-CC91-4022-A230-ACBE5BB0E215}" type="slidenum">
              <a:rPr lang="en-US" altLang="zh-TW" sz="1200" b="0">
                <a:latin typeface="Arial" panose="020B0604020202020204" pitchFamily="34" charset="0"/>
                <a:ea typeface="新細明體" panose="02020500000000000000" pitchFamily="18" charset="-120"/>
              </a:rPr>
              <a:pPr>
                <a:spcBef>
                  <a:spcPct val="0"/>
                </a:spcBef>
                <a:buClrTx/>
                <a:buSzTx/>
                <a:buFontTx/>
                <a:buNone/>
              </a:pPr>
              <a:t>18</a:t>
            </a:fld>
            <a:endParaRPr lang="en-US" altLang="zh-TW" sz="1200" b="0">
              <a:latin typeface="Arial" panose="020B0604020202020204" pitchFamily="34" charset="0"/>
              <a:ea typeface="新細明體" panose="02020500000000000000" pitchFamily="18" charset="-120"/>
            </a:endParaRPr>
          </a:p>
        </p:txBody>
      </p:sp>
      <p:sp>
        <p:nvSpPr>
          <p:cNvPr id="135200" name="Text Box 32">
            <a:extLst>
              <a:ext uri="{FF2B5EF4-FFF2-40B4-BE49-F238E27FC236}">
                <a16:creationId xmlns:a16="http://schemas.microsoft.com/office/drawing/2014/main" id="{76022DCA-AE17-46D3-A346-A78A6C6DA2DC}"/>
              </a:ext>
            </a:extLst>
          </p:cNvPr>
          <p:cNvSpPr txBox="1">
            <a:spLocks noChangeArrowheads="1"/>
          </p:cNvSpPr>
          <p:nvPr/>
        </p:nvSpPr>
        <p:spPr bwMode="auto">
          <a:xfrm>
            <a:off x="2362200" y="5105401"/>
            <a:ext cx="7391400" cy="830263"/>
          </a:xfrm>
          <a:prstGeom prst="rect">
            <a:avLst/>
          </a:prstGeom>
          <a:noFill/>
          <a:ln w="9525">
            <a:noFill/>
            <a:miter lim="800000"/>
            <a:headEnd/>
            <a:tailEnd/>
          </a:ln>
          <a:effectLst/>
        </p:spPr>
        <p:txBody>
          <a:bodyPr>
            <a:spAutoFit/>
          </a:bodyPr>
          <a:lstStyle/>
          <a:p>
            <a:pPr eaLnBrk="1" hangingPunct="1">
              <a:defRPr/>
            </a:pPr>
            <a:r>
              <a:rPr lang="zh-TW" altLang="en-US" sz="2400" b="1" dirty="0">
                <a:solidFill>
                  <a:srgbClr val="FFCC99"/>
                </a:solidFill>
                <a:effectLst>
                  <a:outerShdw blurRad="38100" dist="38100" dir="2700000" algn="tl">
                    <a:srgbClr val="000000"/>
                  </a:outerShdw>
                </a:effectLst>
                <a:latin typeface="微軟正黑體" pitchFamily="34" charset="-120"/>
                <a:ea typeface="微軟正黑體" pitchFamily="34" charset="-120"/>
              </a:rPr>
              <a:t>壓力係數之計算，是以在知覺圖中成對事物之距離</a:t>
            </a:r>
            <a:r>
              <a:rPr lang="en-US" altLang="zh-TW" sz="2400" b="1" dirty="0">
                <a:solidFill>
                  <a:srgbClr val="FFCC99"/>
                </a:solidFill>
                <a:effectLst>
                  <a:outerShdw blurRad="38100" dist="38100" dir="2700000" algn="tl">
                    <a:srgbClr val="000000"/>
                  </a:outerShdw>
                </a:effectLst>
                <a:latin typeface="微軟正黑體" pitchFamily="34" charset="-120"/>
                <a:ea typeface="微軟正黑體" pitchFamily="34" charset="-120"/>
              </a:rPr>
              <a:t>(</a:t>
            </a:r>
            <a:r>
              <a:rPr lang="en-US" altLang="zh-TW" sz="2000" b="1" i="1" dirty="0" err="1">
                <a:solidFill>
                  <a:srgbClr val="FFCC99"/>
                </a:solidFill>
                <a:effectLst>
                  <a:outerShdw blurRad="38100" dist="38100" dir="2700000" algn="tl">
                    <a:srgbClr val="000000"/>
                  </a:outerShdw>
                </a:effectLst>
                <a:latin typeface="微軟正黑體" pitchFamily="34" charset="-120"/>
                <a:ea typeface="微軟正黑體" pitchFamily="34" charset="-120"/>
              </a:rPr>
              <a:t>d</a:t>
            </a:r>
            <a:r>
              <a:rPr lang="en-US" altLang="zh-TW" sz="1600" b="1" i="1" baseline="-25000" dirty="0" err="1">
                <a:solidFill>
                  <a:srgbClr val="FFCC99"/>
                </a:solidFill>
                <a:effectLst>
                  <a:outerShdw blurRad="38100" dist="38100" dir="2700000" algn="tl">
                    <a:srgbClr val="000000"/>
                  </a:outerShdw>
                </a:effectLst>
                <a:latin typeface="微軟正黑體" pitchFamily="34" charset="-120"/>
                <a:ea typeface="微軟正黑體" pitchFamily="34" charset="-120"/>
              </a:rPr>
              <a:t>ij</a:t>
            </a:r>
            <a:r>
              <a:rPr lang="en-US" altLang="zh-TW" sz="2400" b="1" dirty="0">
                <a:solidFill>
                  <a:srgbClr val="FFCC99"/>
                </a:solidFill>
                <a:effectLst>
                  <a:outerShdw blurRad="38100" dist="38100" dir="2700000" algn="tl">
                    <a:srgbClr val="000000"/>
                  </a:outerShdw>
                </a:effectLst>
                <a:latin typeface="微軟正黑體" pitchFamily="34" charset="-120"/>
                <a:ea typeface="微軟正黑體" pitchFamily="34" charset="-120"/>
              </a:rPr>
              <a:t>)</a:t>
            </a:r>
            <a:r>
              <a:rPr lang="zh-TW" altLang="en-US" sz="2400" b="1" dirty="0">
                <a:solidFill>
                  <a:srgbClr val="FFCC99"/>
                </a:solidFill>
                <a:effectLst>
                  <a:outerShdw blurRad="38100" dist="38100" dir="2700000" algn="tl">
                    <a:srgbClr val="000000"/>
                  </a:outerShdw>
                </a:effectLst>
                <a:latin typeface="微軟正黑體" pitchFamily="34" charset="-120"/>
                <a:ea typeface="微軟正黑體" pitchFamily="34" charset="-120"/>
              </a:rPr>
              <a:t>與其平均距離</a:t>
            </a:r>
            <a:r>
              <a:rPr lang="en-US" altLang="zh-TW" sz="2400" b="1" dirty="0">
                <a:solidFill>
                  <a:srgbClr val="FFCC99"/>
                </a:solidFill>
                <a:effectLst>
                  <a:outerShdw blurRad="38100" dist="38100" dir="2700000" algn="tl">
                    <a:srgbClr val="000000"/>
                  </a:outerShdw>
                </a:effectLst>
                <a:latin typeface="微軟正黑體" pitchFamily="34" charset="-120"/>
                <a:ea typeface="微軟正黑體" pitchFamily="34" charset="-120"/>
              </a:rPr>
              <a:t>(    )</a:t>
            </a:r>
            <a:r>
              <a:rPr lang="zh-TW" altLang="en-US" sz="2400" b="1" dirty="0">
                <a:solidFill>
                  <a:srgbClr val="FFCC99"/>
                </a:solidFill>
                <a:effectLst>
                  <a:outerShdw blurRad="38100" dist="38100" dir="2700000" algn="tl">
                    <a:srgbClr val="000000"/>
                  </a:outerShdw>
                </a:effectLst>
                <a:latin typeface="微軟正黑體" pitchFamily="34" charset="-120"/>
                <a:ea typeface="微軟正黑體" pitchFamily="34" charset="-120"/>
              </a:rPr>
              <a:t>之差來計算。 </a:t>
            </a:r>
          </a:p>
        </p:txBody>
      </p:sp>
      <p:grpSp>
        <p:nvGrpSpPr>
          <p:cNvPr id="8221" name="群組 11">
            <a:extLst>
              <a:ext uri="{FF2B5EF4-FFF2-40B4-BE49-F238E27FC236}">
                <a16:creationId xmlns:a16="http://schemas.microsoft.com/office/drawing/2014/main" id="{9B7BB91C-3881-4033-AA74-C3578F02027D}"/>
              </a:ext>
            </a:extLst>
          </p:cNvPr>
          <p:cNvGrpSpPr>
            <a:grpSpLocks/>
          </p:cNvGrpSpPr>
          <p:nvPr/>
        </p:nvGrpSpPr>
        <p:grpSpPr bwMode="auto">
          <a:xfrm>
            <a:off x="4348163" y="5464175"/>
            <a:ext cx="457200" cy="522288"/>
            <a:chOff x="1143000" y="4800600"/>
            <a:chExt cx="457200" cy="521732"/>
          </a:xfrm>
        </p:grpSpPr>
        <p:sp>
          <p:nvSpPr>
            <p:cNvPr id="13" name="文字方塊 12">
              <a:extLst>
                <a:ext uri="{FF2B5EF4-FFF2-40B4-BE49-F238E27FC236}">
                  <a16:creationId xmlns:a16="http://schemas.microsoft.com/office/drawing/2014/main" id="{C3F48154-1210-485F-BEAB-F419AFF9CC53}"/>
                </a:ext>
              </a:extLst>
            </p:cNvPr>
            <p:cNvSpPr txBox="1"/>
            <p:nvPr/>
          </p:nvSpPr>
          <p:spPr>
            <a:xfrm>
              <a:off x="1143000" y="4952838"/>
              <a:ext cx="457200" cy="369494"/>
            </a:xfrm>
            <a:prstGeom prst="rect">
              <a:avLst/>
            </a:prstGeom>
            <a:noFill/>
          </p:spPr>
          <p:txBody>
            <a:bodyPr>
              <a:spAutoFit/>
            </a:bodyPr>
            <a:lstStyle/>
            <a:p>
              <a:pPr eaLnBrk="1" hangingPunct="1">
                <a:defRPr/>
              </a:pPr>
              <a:r>
                <a:rPr lang="en-US" altLang="zh-TW" b="1" i="1" dirty="0" err="1">
                  <a:solidFill>
                    <a:srgbClr val="FFCC99"/>
                  </a:solidFill>
                </a:rPr>
                <a:t>d</a:t>
              </a:r>
              <a:r>
                <a:rPr lang="en-US" altLang="zh-TW" b="1" i="1" baseline="-25000" dirty="0" err="1">
                  <a:solidFill>
                    <a:srgbClr val="FFCC99"/>
                  </a:solidFill>
                </a:rPr>
                <a:t>ij</a:t>
              </a:r>
              <a:endParaRPr lang="zh-TW" altLang="en-US" b="1" i="1" baseline="-25000" dirty="0">
                <a:solidFill>
                  <a:srgbClr val="FFCC99"/>
                </a:solidFill>
              </a:endParaRPr>
            </a:p>
          </p:txBody>
        </p:sp>
        <p:sp>
          <p:nvSpPr>
            <p:cNvPr id="8223" name="矩形 13">
              <a:extLst>
                <a:ext uri="{FF2B5EF4-FFF2-40B4-BE49-F238E27FC236}">
                  <a16:creationId xmlns:a16="http://schemas.microsoft.com/office/drawing/2014/main" id="{B969A4D0-44E9-4B69-9C2F-B15055D97C9E}"/>
                </a:ext>
              </a:extLst>
            </p:cNvPr>
            <p:cNvSpPr>
              <a:spLocks noChangeArrowheads="1"/>
            </p:cNvSpPr>
            <p:nvPr/>
          </p:nvSpPr>
          <p:spPr bwMode="auto">
            <a:xfrm>
              <a:off x="1143000" y="4800600"/>
              <a:ext cx="35779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r>
                <a:rPr lang="en-US" altLang="zh-TW" sz="1800">
                  <a:solidFill>
                    <a:srgbClr val="FFCC99"/>
                  </a:solidFill>
                </a:rPr>
                <a:t>^</a:t>
              </a:r>
              <a:endParaRPr lang="zh-TW" altLang="en-US" sz="1800" b="0">
                <a:solidFill>
                  <a:srgbClr val="FFCC99"/>
                </a:solidFill>
                <a:latin typeface="Arial" panose="020B0604020202020204" pitchFamily="34" charset="0"/>
                <a:ea typeface="新細明體" panose="02020500000000000000" pitchFamily="18" charset="-120"/>
              </a:endParaRPr>
            </a:p>
          </p:txBody>
        </p:sp>
      </p:grpSp>
    </p:spTree>
    <p:extLst>
      <p:ext uri="{BB962C8B-B14F-4D97-AF65-F5344CB8AC3E}">
        <p14:creationId xmlns:p14="http://schemas.microsoft.com/office/powerpoint/2010/main" val="2465085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6">
            <a:extLst>
              <a:ext uri="{FF2B5EF4-FFF2-40B4-BE49-F238E27FC236}">
                <a16:creationId xmlns:a16="http://schemas.microsoft.com/office/drawing/2014/main" id="{1948BCB9-F154-4B43-8CF8-126FB3E6F887}"/>
              </a:ext>
            </a:extLst>
          </p:cNvPr>
          <p:cNvSpPr>
            <a:spLocks noGrp="1" noChangeArrowheads="1"/>
          </p:cNvSpPr>
          <p:nvPr>
            <p:ph type="title"/>
          </p:nvPr>
        </p:nvSpPr>
        <p:spPr>
          <a:xfrm>
            <a:off x="3200400" y="152401"/>
            <a:ext cx="7696200" cy="835025"/>
          </a:xfrm>
          <a:noFill/>
        </p:spPr>
        <p:txBody>
          <a:bodyPr/>
          <a:lstStyle/>
          <a:p>
            <a:pPr eaLnBrk="1" hangingPunct="1"/>
            <a:r>
              <a:rPr lang="en-US" altLang="zh-TW" sz="3800"/>
              <a:t>20.3  </a:t>
            </a:r>
            <a:r>
              <a:rPr lang="zh-TW" altLang="en-US" sz="3800"/>
              <a:t>多元尺度的模型適合度評估</a:t>
            </a:r>
          </a:p>
        </p:txBody>
      </p:sp>
      <p:sp>
        <p:nvSpPr>
          <p:cNvPr id="9219" name="Rectangle 3">
            <a:extLst>
              <a:ext uri="{FF2B5EF4-FFF2-40B4-BE49-F238E27FC236}">
                <a16:creationId xmlns:a16="http://schemas.microsoft.com/office/drawing/2014/main" id="{353C383A-15B1-4510-975A-A22938D09118}"/>
              </a:ext>
            </a:extLst>
          </p:cNvPr>
          <p:cNvSpPr>
            <a:spLocks noGrp="1" noChangeArrowheads="1"/>
          </p:cNvSpPr>
          <p:nvPr>
            <p:ph idx="1"/>
          </p:nvPr>
        </p:nvSpPr>
        <p:spPr>
          <a:xfrm>
            <a:off x="1981200" y="1143000"/>
            <a:ext cx="8229600" cy="5257800"/>
          </a:xfrm>
        </p:spPr>
        <p:txBody>
          <a:bodyPr/>
          <a:lstStyle/>
          <a:p>
            <a:pPr eaLnBrk="1" hangingPunct="1">
              <a:lnSpc>
                <a:spcPct val="140000"/>
              </a:lnSpc>
              <a:buFontTx/>
              <a:buNone/>
            </a:pPr>
            <a:r>
              <a:rPr lang="en-US" altLang="zh-TW" sz="2400"/>
              <a:t>	</a:t>
            </a:r>
            <a:r>
              <a:rPr lang="zh-TW" altLang="en-US" sz="2400"/>
              <a:t>多元尺度適合度評估是計算 </a:t>
            </a:r>
            <a:r>
              <a:rPr lang="en-US" altLang="zh-TW" sz="2400"/>
              <a:t>R</a:t>
            </a:r>
            <a:r>
              <a:rPr lang="en-US" altLang="zh-TW" sz="2400" baseline="-25000"/>
              <a:t>2 </a:t>
            </a:r>
            <a:r>
              <a:rPr lang="zh-TW" altLang="en-US" sz="2400"/>
              <a:t>並判定 </a:t>
            </a:r>
            <a:r>
              <a:rPr lang="en-US" altLang="zh-TW" sz="2400"/>
              <a:t>R</a:t>
            </a:r>
            <a:r>
              <a:rPr lang="en-US" altLang="zh-TW" sz="2400" baseline="-25000"/>
              <a:t>2 </a:t>
            </a:r>
            <a:r>
              <a:rPr lang="zh-TW" altLang="en-US" sz="2400"/>
              <a:t>是否合適，</a:t>
            </a:r>
            <a:r>
              <a:rPr lang="en-US" altLang="zh-TW" sz="2400"/>
              <a:t>R</a:t>
            </a:r>
            <a:r>
              <a:rPr lang="en-US" altLang="zh-TW" sz="2400" baseline="-25000"/>
              <a:t>2 </a:t>
            </a:r>
            <a:r>
              <a:rPr lang="zh-TW" altLang="en-US" sz="2400"/>
              <a:t>之計算公式如下：</a:t>
            </a:r>
          </a:p>
          <a:p>
            <a:pPr eaLnBrk="1" hangingPunct="1">
              <a:lnSpc>
                <a:spcPct val="90000"/>
              </a:lnSpc>
              <a:buFontTx/>
              <a:buNone/>
            </a:pPr>
            <a:endParaRPr lang="zh-TW" altLang="en-US" sz="2400"/>
          </a:p>
          <a:p>
            <a:pPr eaLnBrk="1" hangingPunct="1">
              <a:lnSpc>
                <a:spcPct val="90000"/>
              </a:lnSpc>
            </a:pPr>
            <a:endParaRPr lang="zh-TW" altLang="en-US" sz="3600"/>
          </a:p>
          <a:p>
            <a:pPr>
              <a:spcBef>
                <a:spcPts val="1200"/>
              </a:spcBef>
              <a:buNone/>
            </a:pPr>
            <a:r>
              <a:rPr lang="zh-TW" altLang="en-US" sz="2300"/>
              <a:t>	                          </a:t>
            </a:r>
            <a:r>
              <a:rPr lang="en-US" altLang="zh-TW" sz="2300">
                <a:solidFill>
                  <a:srgbClr val="FFCC99"/>
                </a:solidFill>
              </a:rPr>
              <a:t>sse</a:t>
            </a:r>
            <a:r>
              <a:rPr lang="zh-TW" altLang="en-US" sz="2300">
                <a:solidFill>
                  <a:srgbClr val="FFCC99"/>
                </a:solidFill>
              </a:rPr>
              <a:t>：殘差平方和</a:t>
            </a:r>
            <a:r>
              <a:rPr lang="en-US" altLang="zh-TW" sz="2300">
                <a:solidFill>
                  <a:srgbClr val="FFCC99"/>
                </a:solidFill>
              </a:rPr>
              <a:t>(sum of squared error)</a:t>
            </a:r>
          </a:p>
          <a:p>
            <a:pPr>
              <a:spcBef>
                <a:spcPts val="1200"/>
              </a:spcBef>
              <a:buNone/>
            </a:pPr>
            <a:r>
              <a:rPr lang="en-US" altLang="zh-TW" sz="2300">
                <a:solidFill>
                  <a:srgbClr val="FFCC99"/>
                </a:solidFill>
              </a:rPr>
              <a:t>		                  sst </a:t>
            </a:r>
            <a:r>
              <a:rPr lang="zh-TW" altLang="en-US" sz="2300">
                <a:solidFill>
                  <a:srgbClr val="FFCC99"/>
                </a:solidFill>
              </a:rPr>
              <a:t>：整體平方和</a:t>
            </a:r>
            <a:r>
              <a:rPr lang="en-US" altLang="zh-TW" sz="2300">
                <a:solidFill>
                  <a:srgbClr val="FFCC99"/>
                </a:solidFill>
              </a:rPr>
              <a:t>(sum of squared total)</a:t>
            </a:r>
          </a:p>
          <a:p>
            <a:pPr eaLnBrk="1" hangingPunct="1">
              <a:lnSpc>
                <a:spcPct val="140000"/>
              </a:lnSpc>
              <a:buFontTx/>
              <a:buNone/>
            </a:pPr>
            <a:r>
              <a:rPr lang="en-US" altLang="zh-TW" sz="2000"/>
              <a:t>	R</a:t>
            </a:r>
            <a:r>
              <a:rPr lang="en-US" altLang="zh-TW" sz="2000" baseline="30000"/>
              <a:t>2</a:t>
            </a:r>
            <a:r>
              <a:rPr lang="en-US" altLang="zh-TW" sz="2000" baseline="-25000"/>
              <a:t> </a:t>
            </a:r>
            <a:r>
              <a:rPr lang="zh-TW" altLang="en-US" sz="2000"/>
              <a:t>的意涵是直接解釋最佳尺度資料</a:t>
            </a:r>
            <a:r>
              <a:rPr lang="en-US" altLang="zh-TW" sz="2000"/>
              <a:t>(optimally scaled data)</a:t>
            </a:r>
            <a:r>
              <a:rPr lang="zh-TW" altLang="en-US" sz="2000"/>
              <a:t>的變異數中，可由多元尺度法解釋的部份。因此多元尺度分析也可以以 </a:t>
            </a:r>
            <a:r>
              <a:rPr lang="en-US" altLang="zh-TW" sz="2000"/>
              <a:t>R</a:t>
            </a:r>
            <a:r>
              <a:rPr lang="en-US" altLang="zh-TW" sz="2000" baseline="30000"/>
              <a:t>2</a:t>
            </a:r>
            <a:r>
              <a:rPr lang="en-US" altLang="zh-TW" sz="2000" baseline="-25000"/>
              <a:t> </a:t>
            </a:r>
            <a:r>
              <a:rPr lang="zh-TW" altLang="en-US" sz="2000"/>
              <a:t>作為同時參考的標準，當</a:t>
            </a:r>
            <a:r>
              <a:rPr lang="en-US" altLang="zh-TW" sz="2000"/>
              <a:t>R</a:t>
            </a:r>
            <a:r>
              <a:rPr lang="en-US" altLang="zh-TW" sz="2000" baseline="30000"/>
              <a:t>2</a:t>
            </a:r>
            <a:r>
              <a:rPr lang="zh-TW" altLang="en-US" sz="2000"/>
              <a:t>愈大時</a:t>
            </a:r>
            <a:r>
              <a:rPr lang="en-US" altLang="zh-TW" sz="2000"/>
              <a:t>(</a:t>
            </a:r>
            <a:r>
              <a:rPr lang="zh-TW" altLang="en-US" sz="2000"/>
              <a:t>即越接近</a:t>
            </a:r>
            <a:r>
              <a:rPr lang="en-US" altLang="zh-TW" sz="2000"/>
              <a:t>1)</a:t>
            </a:r>
            <a:r>
              <a:rPr lang="zh-TW" altLang="en-US" sz="2000"/>
              <a:t>，表示配合性愈好，通常</a:t>
            </a:r>
            <a:r>
              <a:rPr lang="en-US" altLang="zh-TW" sz="2000"/>
              <a:t>R</a:t>
            </a:r>
            <a:r>
              <a:rPr lang="en-US" altLang="zh-TW" sz="2000" baseline="30000"/>
              <a:t>2</a:t>
            </a:r>
            <a:r>
              <a:rPr lang="zh-TW" altLang="en-US" sz="2000"/>
              <a:t>在</a:t>
            </a:r>
            <a:r>
              <a:rPr lang="en-US" altLang="zh-TW" sz="2000">
                <a:solidFill>
                  <a:srgbClr val="FFCC99"/>
                </a:solidFill>
              </a:rPr>
              <a:t>0.9</a:t>
            </a:r>
            <a:r>
              <a:rPr lang="zh-TW" altLang="en-US" sz="2000"/>
              <a:t>以上即視為非常好的配適性。  </a:t>
            </a:r>
          </a:p>
        </p:txBody>
      </p:sp>
      <p:sp>
        <p:nvSpPr>
          <p:cNvPr id="9220" name="投影片編號版面配置區 5">
            <a:extLst>
              <a:ext uri="{FF2B5EF4-FFF2-40B4-BE49-F238E27FC236}">
                <a16:creationId xmlns:a16="http://schemas.microsoft.com/office/drawing/2014/main" id="{B33226D4-F5C6-407E-8092-3E2FD859D971}"/>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9A3BDBBC-50A6-4AC9-AE54-BCC0094F42AE}" type="slidenum">
              <a:rPr lang="en-US" altLang="zh-TW" sz="1200" b="0">
                <a:latin typeface="Arial" panose="020B0604020202020204" pitchFamily="34" charset="0"/>
                <a:ea typeface="新細明體" panose="02020500000000000000" pitchFamily="18" charset="-120"/>
              </a:rPr>
              <a:pPr>
                <a:spcBef>
                  <a:spcPct val="0"/>
                </a:spcBef>
                <a:buClrTx/>
                <a:buSzTx/>
                <a:buFontTx/>
                <a:buNone/>
              </a:pPr>
              <a:t>19</a:t>
            </a:fld>
            <a:endParaRPr lang="en-US" altLang="zh-TW" sz="1200" b="0">
              <a:latin typeface="Arial" panose="020B0604020202020204" pitchFamily="34" charset="0"/>
              <a:ea typeface="新細明體" panose="02020500000000000000" pitchFamily="18" charset="-120"/>
            </a:endParaRPr>
          </a:p>
        </p:txBody>
      </p:sp>
      <p:sp>
        <p:nvSpPr>
          <p:cNvPr id="9221" name="Rectangle 5">
            <a:extLst>
              <a:ext uri="{FF2B5EF4-FFF2-40B4-BE49-F238E27FC236}">
                <a16:creationId xmlns:a16="http://schemas.microsoft.com/office/drawing/2014/main" id="{A2D16DA3-43B4-4915-961D-B78AF058EDE9}"/>
              </a:ext>
            </a:extLst>
          </p:cNvPr>
          <p:cNvSpPr>
            <a:spLocks noChangeArrowheads="1"/>
          </p:cNvSpPr>
          <p:nvPr/>
        </p:nvSpPr>
        <p:spPr bwMode="auto">
          <a:xfrm>
            <a:off x="1524001" y="2991922"/>
            <a:ext cx="1847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endParaRPr lang="zh-TW" altLang="en-US" sz="1800" b="0">
              <a:latin typeface="Arial" panose="020B0604020202020204" pitchFamily="34" charset="0"/>
              <a:ea typeface="新細明體" panose="02020500000000000000" pitchFamily="18" charset="-120"/>
            </a:endParaRPr>
          </a:p>
        </p:txBody>
      </p:sp>
      <p:graphicFrame>
        <p:nvGraphicFramePr>
          <p:cNvPr id="9222" name="Object 4">
            <a:extLst>
              <a:ext uri="{FF2B5EF4-FFF2-40B4-BE49-F238E27FC236}">
                <a16:creationId xmlns:a16="http://schemas.microsoft.com/office/drawing/2014/main" id="{3415C599-663E-4657-8A7A-1CA41ECFD865}"/>
              </a:ext>
            </a:extLst>
          </p:cNvPr>
          <p:cNvGraphicFramePr>
            <a:graphicFrameLocks noChangeAspect="1"/>
          </p:cNvGraphicFramePr>
          <p:nvPr/>
        </p:nvGraphicFramePr>
        <p:xfrm>
          <a:off x="4572001" y="2514600"/>
          <a:ext cx="2828925" cy="762000"/>
        </p:xfrm>
        <a:graphic>
          <a:graphicData uri="http://schemas.openxmlformats.org/presentationml/2006/ole">
            <mc:AlternateContent xmlns:mc="http://schemas.openxmlformats.org/markup-compatibility/2006">
              <mc:Choice xmlns:v="urn:schemas-microsoft-com:vml" Requires="v">
                <p:oleObj spid="_x0000_s7178" name="Equation" r:id="rId3" imgW="793745" imgH="387328" progId="Equation.DSMT4">
                  <p:embed/>
                </p:oleObj>
              </mc:Choice>
              <mc:Fallback>
                <p:oleObj name="Equation" r:id="rId3" imgW="793745" imgH="387328" progId="Equation.DSMT4">
                  <p:embed/>
                  <p:pic>
                    <p:nvPicPr>
                      <p:cNvPr id="9222" name="Object 4">
                        <a:extLst>
                          <a:ext uri="{FF2B5EF4-FFF2-40B4-BE49-F238E27FC236}">
                            <a16:creationId xmlns:a16="http://schemas.microsoft.com/office/drawing/2014/main" id="{3415C599-663E-4657-8A7A-1CA41ECFD8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1" y="2514600"/>
                        <a:ext cx="2828925" cy="762000"/>
                      </a:xfrm>
                      <a:prstGeom prst="rect">
                        <a:avLst/>
                      </a:prstGeom>
                      <a:solidFill>
                        <a:srgbClr val="CCFFFF"/>
                      </a:solidFill>
                      <a:ln w="9525">
                        <a:solidFill>
                          <a:schemeClr val="bg1"/>
                        </a:solidFill>
                        <a:miter lim="800000"/>
                        <a:headEnd/>
                        <a:tailEnd/>
                      </a:ln>
                    </p:spPr>
                  </p:pic>
                </p:oleObj>
              </mc:Fallback>
            </mc:AlternateContent>
          </a:graphicData>
        </a:graphic>
      </p:graphicFrame>
    </p:spTree>
    <p:extLst>
      <p:ext uri="{BB962C8B-B14F-4D97-AF65-F5344CB8AC3E}">
        <p14:creationId xmlns:p14="http://schemas.microsoft.com/office/powerpoint/2010/main" val="29764023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641863F1-D523-4ACC-99E3-C3ACE96A6C38}"/>
              </a:ext>
            </a:extLst>
          </p:cNvPr>
          <p:cNvSpPr>
            <a:spLocks noGrp="1"/>
          </p:cNvSpPr>
          <p:nvPr>
            <p:ph type="title"/>
          </p:nvPr>
        </p:nvSpPr>
        <p:spPr/>
        <p:txBody>
          <a:bodyPr/>
          <a:lstStyle/>
          <a:p>
            <a:r>
              <a:rPr lang="en-US" altLang="zh-TW" dirty="0"/>
              <a:t>Outline</a:t>
            </a:r>
            <a:endParaRPr lang="zh-TW" altLang="en-US" dirty="0"/>
          </a:p>
        </p:txBody>
      </p:sp>
      <p:sp>
        <p:nvSpPr>
          <p:cNvPr id="3" name="內容版面配置區 2">
            <a:extLst>
              <a:ext uri="{FF2B5EF4-FFF2-40B4-BE49-F238E27FC236}">
                <a16:creationId xmlns:a16="http://schemas.microsoft.com/office/drawing/2014/main" id="{B081E853-0FFC-462C-87A1-E7EBB1A7AC2A}"/>
              </a:ext>
            </a:extLst>
          </p:cNvPr>
          <p:cNvSpPr>
            <a:spLocks noGrp="1"/>
          </p:cNvSpPr>
          <p:nvPr>
            <p:ph idx="1"/>
          </p:nvPr>
        </p:nvSpPr>
        <p:spPr/>
        <p:txBody>
          <a:bodyPr/>
          <a:lstStyle/>
          <a:p>
            <a:r>
              <a:rPr lang="en-US" altLang="zh-TW" dirty="0"/>
              <a:t>Multidimensional scaling (MDS)</a:t>
            </a:r>
            <a:r>
              <a:rPr lang="zh-TW" altLang="en-US" dirty="0"/>
              <a:t>要解決的問題</a:t>
            </a:r>
            <a:endParaRPr lang="en-US" altLang="zh-TW" dirty="0"/>
          </a:p>
          <a:p>
            <a:r>
              <a:rPr lang="en-US" altLang="zh-TW" dirty="0"/>
              <a:t>Matrix MDS</a:t>
            </a:r>
          </a:p>
          <a:p>
            <a:pPr lvl="1"/>
            <a:r>
              <a:rPr lang="zh-TW" altLang="en-US" dirty="0"/>
              <a:t>用飛行距離來做出地圖</a:t>
            </a:r>
            <a:endParaRPr lang="en-US" altLang="zh-TW" dirty="0"/>
          </a:p>
          <a:p>
            <a:pPr lvl="1"/>
            <a:r>
              <a:rPr lang="en-US" altLang="zh-TW" dirty="0"/>
              <a:t>PCA</a:t>
            </a:r>
            <a:r>
              <a:rPr lang="zh-TW" altLang="en-US" dirty="0"/>
              <a:t> </a:t>
            </a:r>
            <a:r>
              <a:rPr lang="en-US" altLang="zh-TW" dirty="0"/>
              <a:t>vs MDS</a:t>
            </a:r>
          </a:p>
          <a:p>
            <a:r>
              <a:rPr lang="en-US" altLang="zh-TW" dirty="0"/>
              <a:t>Nonmatrix MDS</a:t>
            </a:r>
          </a:p>
          <a:p>
            <a:pPr lvl="1"/>
            <a:r>
              <a:rPr lang="zh-TW" altLang="en-US" dirty="0"/>
              <a:t>用各科的成績繪製學生間的關係圖</a:t>
            </a:r>
            <a:endParaRPr lang="en-US" altLang="zh-TW" dirty="0"/>
          </a:p>
          <a:p>
            <a:r>
              <a:rPr lang="en-US" altLang="zh-TW" dirty="0">
                <a:solidFill>
                  <a:schemeClr val="bg1">
                    <a:lumMod val="75000"/>
                  </a:schemeClr>
                </a:solidFill>
              </a:rPr>
              <a:t>(paper)PTT</a:t>
            </a:r>
            <a:r>
              <a:rPr lang="zh-TW" altLang="en-US" dirty="0">
                <a:solidFill>
                  <a:schemeClr val="bg1">
                    <a:lumMod val="75000"/>
                  </a:schemeClr>
                </a:solidFill>
              </a:rPr>
              <a:t>的文字雲</a:t>
            </a:r>
            <a:endParaRPr lang="en-US" altLang="zh-TW" dirty="0">
              <a:solidFill>
                <a:schemeClr val="bg1">
                  <a:lumMod val="75000"/>
                </a:schemeClr>
              </a:solidFill>
            </a:endParaRPr>
          </a:p>
        </p:txBody>
      </p:sp>
    </p:spTree>
    <p:extLst>
      <p:ext uri="{BB962C8B-B14F-4D97-AF65-F5344CB8AC3E}">
        <p14:creationId xmlns:p14="http://schemas.microsoft.com/office/powerpoint/2010/main" val="26555379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投影片編號版面配置區 3">
            <a:extLst>
              <a:ext uri="{FF2B5EF4-FFF2-40B4-BE49-F238E27FC236}">
                <a16:creationId xmlns:a16="http://schemas.microsoft.com/office/drawing/2014/main" id="{5095FA71-5728-414C-930E-3D7FCEC13D9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A92A0823-433B-454A-9500-383ABF8C1CE8}" type="slidenum">
              <a:rPr lang="en-US" altLang="zh-TW" sz="1200" b="0">
                <a:latin typeface="Arial" panose="020B0604020202020204" pitchFamily="34" charset="0"/>
                <a:ea typeface="新細明體" panose="02020500000000000000" pitchFamily="18" charset="-120"/>
              </a:rPr>
              <a:pPr>
                <a:spcBef>
                  <a:spcPct val="0"/>
                </a:spcBef>
                <a:buClrTx/>
                <a:buSzTx/>
                <a:buFontTx/>
                <a:buNone/>
              </a:pPr>
              <a:t>20</a:t>
            </a:fld>
            <a:endParaRPr lang="en-US" altLang="zh-TW" sz="1200" b="0">
              <a:latin typeface="Arial" panose="020B0604020202020204" pitchFamily="34" charset="0"/>
              <a:ea typeface="新細明體" panose="02020500000000000000" pitchFamily="18" charset="-120"/>
            </a:endParaRPr>
          </a:p>
        </p:txBody>
      </p:sp>
      <p:sp>
        <p:nvSpPr>
          <p:cNvPr id="12291" name="Text Box 5">
            <a:extLst>
              <a:ext uri="{FF2B5EF4-FFF2-40B4-BE49-F238E27FC236}">
                <a16:creationId xmlns:a16="http://schemas.microsoft.com/office/drawing/2014/main" id="{A71837BC-C16C-4DDE-8999-F983CDFCCA3A}"/>
              </a:ext>
            </a:extLst>
          </p:cNvPr>
          <p:cNvSpPr txBox="1">
            <a:spLocks noChangeArrowheads="1"/>
          </p:cNvSpPr>
          <p:nvPr/>
        </p:nvSpPr>
        <p:spPr bwMode="auto">
          <a:xfrm>
            <a:off x="2286000" y="1333501"/>
            <a:ext cx="7924800" cy="445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lnSpc>
                <a:spcPct val="120000"/>
              </a:lnSpc>
              <a:spcBef>
                <a:spcPts val="600"/>
              </a:spcBef>
              <a:spcAft>
                <a:spcPts val="600"/>
              </a:spcAft>
              <a:buClrTx/>
              <a:buSzTx/>
              <a:buNone/>
            </a:pPr>
            <a:r>
              <a:rPr lang="zh-TW" altLang="en-US" sz="2300"/>
              <a:t>本案共有</a:t>
            </a:r>
            <a:r>
              <a:rPr lang="en-US" altLang="zh-TW" sz="2300"/>
              <a:t>250</a:t>
            </a:r>
            <a:r>
              <a:rPr lang="zh-TW" altLang="en-US" sz="2300"/>
              <a:t>位受測者，透過電腦處理首先將</a:t>
            </a:r>
            <a:r>
              <a:rPr lang="en-US" altLang="zh-TW" sz="2300"/>
              <a:t>6</a:t>
            </a:r>
            <a:r>
              <a:rPr lang="zh-TW" altLang="en-US" sz="2300"/>
              <a:t>個不同職業之受測者對上述</a:t>
            </a:r>
            <a:r>
              <a:rPr lang="en-US" altLang="zh-TW" sz="2300"/>
              <a:t>afm</a:t>
            </a:r>
            <a:r>
              <a:rPr lang="zh-TW" altLang="en-US" sz="2300"/>
              <a:t>、</a:t>
            </a:r>
            <a:r>
              <a:rPr lang="en-US" altLang="zh-TW" sz="2300"/>
              <a:t>pm</a:t>
            </a:r>
            <a:r>
              <a:rPr lang="zh-TW" altLang="en-US" sz="2300"/>
              <a:t>、</a:t>
            </a:r>
            <a:r>
              <a:rPr lang="en-US" altLang="zh-TW" sz="2300"/>
              <a:t>acm</a:t>
            </a:r>
            <a:r>
              <a:rPr lang="zh-TW" altLang="en-US" sz="2300"/>
              <a:t>、</a:t>
            </a:r>
            <a:r>
              <a:rPr lang="en-US" altLang="zh-TW" sz="2300"/>
              <a:t>opf</a:t>
            </a:r>
            <a:r>
              <a:rPr lang="zh-TW" altLang="en-US" sz="2300"/>
              <a:t>、</a:t>
            </a:r>
            <a:r>
              <a:rPr lang="en-US" altLang="zh-TW" sz="2300"/>
              <a:t>ops</a:t>
            </a:r>
            <a:r>
              <a:rPr lang="zh-TW" altLang="en-US" sz="2300"/>
              <a:t>、</a:t>
            </a:r>
            <a:r>
              <a:rPr lang="en-US" altLang="zh-TW" sz="2300"/>
              <a:t>ks_co</a:t>
            </a:r>
            <a:r>
              <a:rPr lang="zh-TW" altLang="en-US" sz="2300"/>
              <a:t>、</a:t>
            </a:r>
            <a:r>
              <a:rPr lang="en-US" altLang="zh-TW" sz="2300"/>
              <a:t>ks_ks</a:t>
            </a:r>
            <a:r>
              <a:rPr lang="zh-TW" altLang="en-US" sz="2300"/>
              <a:t>、</a:t>
            </a:r>
            <a:r>
              <a:rPr lang="en-US" altLang="zh-TW" sz="2300"/>
              <a:t>ift</a:t>
            </a:r>
            <a:r>
              <a:rPr lang="zh-TW" altLang="en-US" sz="2300"/>
              <a:t>、</a:t>
            </a:r>
            <a:r>
              <a:rPr lang="en-US" altLang="zh-TW" sz="2300"/>
              <a:t>idt</a:t>
            </a:r>
            <a:r>
              <a:rPr lang="zh-TW" altLang="en-US" sz="2300"/>
              <a:t>、</a:t>
            </a:r>
            <a:r>
              <a:rPr lang="en-US" altLang="zh-TW" sz="2300"/>
              <a:t>ab</a:t>
            </a:r>
            <a:r>
              <a:rPr lang="zh-TW" altLang="en-US" sz="2300"/>
              <a:t>、</a:t>
            </a:r>
            <a:r>
              <a:rPr lang="en-US" altLang="zh-TW" sz="2300"/>
              <a:t>bli</a:t>
            </a:r>
            <a:r>
              <a:rPr lang="zh-TW" altLang="en-US" sz="2300"/>
              <a:t>、</a:t>
            </a:r>
            <a:r>
              <a:rPr lang="en-US" altLang="zh-TW" sz="2300"/>
              <a:t>cpi</a:t>
            </a:r>
            <a:r>
              <a:rPr lang="zh-TW" altLang="en-US" sz="2300"/>
              <a:t>、</a:t>
            </a:r>
            <a:r>
              <a:rPr lang="en-US" altLang="zh-TW" sz="2300"/>
              <a:t>cri</a:t>
            </a:r>
            <a:r>
              <a:rPr lang="zh-TW" altLang="en-US" sz="2300"/>
              <a:t>等十三個影響線上社群行為意圖的變數之平均值求出如表</a:t>
            </a:r>
            <a:r>
              <a:rPr lang="en-US" altLang="zh-TW" sz="2300"/>
              <a:t>20—2</a:t>
            </a:r>
            <a:r>
              <a:rPr lang="zh-TW" altLang="en-US" sz="2300"/>
              <a:t>所示。茲利用此一平均值矩陣，將資料輸入電腦中，執行</a:t>
            </a:r>
            <a:r>
              <a:rPr lang="en-US" altLang="zh-TW" sz="2300"/>
              <a:t>SPSS</a:t>
            </a:r>
            <a:r>
              <a:rPr lang="zh-TW" altLang="en-US" sz="2300"/>
              <a:t>多元尺度分析軟體，即可計算</a:t>
            </a:r>
            <a:r>
              <a:rPr lang="en-US" altLang="zh-TW" sz="2300"/>
              <a:t>afm~cpi</a:t>
            </a:r>
            <a:r>
              <a:rPr lang="zh-TW" altLang="en-US" sz="2300"/>
              <a:t>各個線上社群項目在</a:t>
            </a:r>
            <a:r>
              <a:rPr lang="en-US" altLang="zh-TW" sz="2300"/>
              <a:t>X</a:t>
            </a:r>
            <a:r>
              <a:rPr lang="zh-TW" altLang="en-US" sz="2300"/>
              <a:t>軸與</a:t>
            </a:r>
            <a:r>
              <a:rPr lang="en-US" altLang="zh-TW" sz="2300"/>
              <a:t>Y</a:t>
            </a:r>
            <a:r>
              <a:rPr lang="zh-TW" altLang="en-US" sz="2300"/>
              <a:t>軸二元空間之座標如表</a:t>
            </a:r>
            <a:r>
              <a:rPr lang="en-US" altLang="zh-TW" sz="2300"/>
              <a:t>20—3</a:t>
            </a:r>
            <a:r>
              <a:rPr lang="zh-TW" altLang="en-US" sz="2300"/>
              <a:t>所示。</a:t>
            </a:r>
            <a:endParaRPr lang="en-US" altLang="zh-TW" sz="2300"/>
          </a:p>
          <a:p>
            <a:pPr>
              <a:lnSpc>
                <a:spcPct val="120000"/>
              </a:lnSpc>
              <a:spcBef>
                <a:spcPts val="600"/>
              </a:spcBef>
              <a:spcAft>
                <a:spcPts val="600"/>
              </a:spcAft>
              <a:buClrTx/>
              <a:buSzTx/>
              <a:buNone/>
            </a:pPr>
            <a:r>
              <a:rPr lang="zh-TW" altLang="en-US" sz="2300"/>
              <a:t>此座標位置可以在</a:t>
            </a:r>
            <a:r>
              <a:rPr lang="en-US" altLang="zh-TW" sz="2300"/>
              <a:t>X</a:t>
            </a:r>
            <a:r>
              <a:rPr lang="zh-TW" altLang="en-US" sz="2300"/>
              <a:t>軸與</a:t>
            </a:r>
            <a:r>
              <a:rPr lang="en-US" altLang="zh-TW" sz="2300"/>
              <a:t>Y</a:t>
            </a:r>
            <a:r>
              <a:rPr lang="zh-TW" altLang="en-US" sz="2300"/>
              <a:t>軸之空間中，點上座標位置點，並由位置點再將</a:t>
            </a:r>
            <a:r>
              <a:rPr lang="en-US" altLang="zh-TW" sz="2300"/>
              <a:t>X</a:t>
            </a:r>
            <a:r>
              <a:rPr lang="zh-TW" altLang="en-US" sz="2300"/>
              <a:t>軸與</a:t>
            </a:r>
            <a:r>
              <a:rPr lang="en-US" altLang="zh-TW" sz="2300"/>
              <a:t>Y</a:t>
            </a:r>
            <a:r>
              <a:rPr lang="zh-TW" altLang="en-US" sz="2300"/>
              <a:t>軸之原點與各變數之座標位置點相連結即得到各變數在二元空間之向量，請參看圖</a:t>
            </a:r>
            <a:r>
              <a:rPr lang="en-US" altLang="zh-TW" sz="2300"/>
              <a:t>20—1</a:t>
            </a:r>
            <a:r>
              <a:rPr lang="zh-TW" altLang="en-US" sz="2300"/>
              <a:t>所示。</a:t>
            </a:r>
          </a:p>
        </p:txBody>
      </p:sp>
      <p:sp>
        <p:nvSpPr>
          <p:cNvPr id="12292" name="Rectangle 6">
            <a:extLst>
              <a:ext uri="{FF2B5EF4-FFF2-40B4-BE49-F238E27FC236}">
                <a16:creationId xmlns:a16="http://schemas.microsoft.com/office/drawing/2014/main" id="{35FE079F-05BF-4A31-ACFC-45DF1700CD08}"/>
              </a:ext>
            </a:extLst>
          </p:cNvPr>
          <p:cNvSpPr>
            <a:spLocks noChangeArrowheads="1"/>
          </p:cNvSpPr>
          <p:nvPr/>
        </p:nvSpPr>
        <p:spPr bwMode="auto">
          <a:xfrm>
            <a:off x="3352800" y="228600"/>
            <a:ext cx="64770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r>
              <a:rPr lang="en-US" altLang="zh-TW" sz="4000"/>
              <a:t>20.4  </a:t>
            </a:r>
            <a:r>
              <a:rPr lang="zh-TW" altLang="en-US" sz="4000"/>
              <a:t>多元尺度法範例</a:t>
            </a:r>
          </a:p>
        </p:txBody>
      </p:sp>
    </p:spTree>
    <p:extLst>
      <p:ext uri="{BB962C8B-B14F-4D97-AF65-F5344CB8AC3E}">
        <p14:creationId xmlns:p14="http://schemas.microsoft.com/office/powerpoint/2010/main" val="15008287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投影片編號版面配置區 3">
            <a:extLst>
              <a:ext uri="{FF2B5EF4-FFF2-40B4-BE49-F238E27FC236}">
                <a16:creationId xmlns:a16="http://schemas.microsoft.com/office/drawing/2014/main" id="{1773EAE0-40EC-4285-8D5F-010FB9B0D8EB}"/>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18391C87-A36E-4E02-ABAC-A2F50ED3111F}" type="slidenum">
              <a:rPr lang="en-US" altLang="zh-TW" sz="1200" b="0">
                <a:latin typeface="Arial" panose="020B0604020202020204" pitchFamily="34" charset="0"/>
                <a:ea typeface="新細明體" panose="02020500000000000000" pitchFamily="18" charset="-120"/>
              </a:rPr>
              <a:pPr>
                <a:spcBef>
                  <a:spcPct val="0"/>
                </a:spcBef>
                <a:buClrTx/>
                <a:buSzTx/>
                <a:buFontTx/>
                <a:buNone/>
              </a:pPr>
              <a:t>21</a:t>
            </a:fld>
            <a:endParaRPr lang="en-US" altLang="zh-TW" sz="1200" b="0">
              <a:latin typeface="Arial" panose="020B0604020202020204" pitchFamily="34" charset="0"/>
              <a:ea typeface="新細明體" panose="02020500000000000000" pitchFamily="18" charset="-120"/>
            </a:endParaRPr>
          </a:p>
        </p:txBody>
      </p:sp>
      <p:sp>
        <p:nvSpPr>
          <p:cNvPr id="13315" name="Rectangle 4">
            <a:extLst>
              <a:ext uri="{FF2B5EF4-FFF2-40B4-BE49-F238E27FC236}">
                <a16:creationId xmlns:a16="http://schemas.microsoft.com/office/drawing/2014/main" id="{88BCD68A-3834-406B-8714-F09E6BB363C8}"/>
              </a:ext>
            </a:extLst>
          </p:cNvPr>
          <p:cNvSpPr>
            <a:spLocks noChangeArrowheads="1"/>
          </p:cNvSpPr>
          <p:nvPr/>
        </p:nvSpPr>
        <p:spPr bwMode="auto">
          <a:xfrm>
            <a:off x="4022725" y="1185864"/>
            <a:ext cx="4122738"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indent="300038">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lgn="ctr" eaLnBrk="1" hangingPunct="1">
              <a:spcBef>
                <a:spcPct val="0"/>
              </a:spcBef>
              <a:buClrTx/>
              <a:buSzTx/>
              <a:buFontTx/>
              <a:buNone/>
            </a:pPr>
            <a:r>
              <a:rPr lang="zh-TW" altLang="en-US" sz="1600"/>
              <a:t>表 </a:t>
            </a:r>
            <a:r>
              <a:rPr lang="en-US" altLang="zh-TW" sz="1600"/>
              <a:t>20 - 2  </a:t>
            </a:r>
            <a:r>
              <a:rPr lang="zh-TW" altLang="en-US" sz="1600"/>
              <a:t>受測者對各種構面之平均評分 </a:t>
            </a:r>
          </a:p>
        </p:txBody>
      </p:sp>
      <p:graphicFrame>
        <p:nvGraphicFramePr>
          <p:cNvPr id="231310" name="Group 910">
            <a:extLst>
              <a:ext uri="{FF2B5EF4-FFF2-40B4-BE49-F238E27FC236}">
                <a16:creationId xmlns:a16="http://schemas.microsoft.com/office/drawing/2014/main" id="{C913EB80-B822-4A0B-A660-1E99EEA90A02}"/>
              </a:ext>
            </a:extLst>
          </p:cNvPr>
          <p:cNvGraphicFramePr>
            <a:graphicFrameLocks noGrp="1"/>
          </p:cNvGraphicFramePr>
          <p:nvPr/>
        </p:nvGraphicFramePr>
        <p:xfrm>
          <a:off x="2209800" y="1600201"/>
          <a:ext cx="7391400" cy="4721227"/>
        </p:xfrm>
        <a:graphic>
          <a:graphicData uri="http://schemas.openxmlformats.org/drawingml/2006/table">
            <a:tbl>
              <a:tblPr/>
              <a:tblGrid>
                <a:gridCol w="1447800">
                  <a:extLst>
                    <a:ext uri="{9D8B030D-6E8A-4147-A177-3AD203B41FA5}">
                      <a16:colId xmlns:a16="http://schemas.microsoft.com/office/drawing/2014/main" val="20000"/>
                    </a:ext>
                  </a:extLst>
                </a:gridCol>
                <a:gridCol w="990600">
                  <a:extLst>
                    <a:ext uri="{9D8B030D-6E8A-4147-A177-3AD203B41FA5}">
                      <a16:colId xmlns:a16="http://schemas.microsoft.com/office/drawing/2014/main" val="20001"/>
                    </a:ext>
                  </a:extLst>
                </a:gridCol>
                <a:gridCol w="990600">
                  <a:extLst>
                    <a:ext uri="{9D8B030D-6E8A-4147-A177-3AD203B41FA5}">
                      <a16:colId xmlns:a16="http://schemas.microsoft.com/office/drawing/2014/main" val="20002"/>
                    </a:ext>
                  </a:extLst>
                </a:gridCol>
                <a:gridCol w="990600">
                  <a:extLst>
                    <a:ext uri="{9D8B030D-6E8A-4147-A177-3AD203B41FA5}">
                      <a16:colId xmlns:a16="http://schemas.microsoft.com/office/drawing/2014/main" val="20003"/>
                    </a:ext>
                  </a:extLst>
                </a:gridCol>
                <a:gridCol w="990600">
                  <a:extLst>
                    <a:ext uri="{9D8B030D-6E8A-4147-A177-3AD203B41FA5}">
                      <a16:colId xmlns:a16="http://schemas.microsoft.com/office/drawing/2014/main" val="20004"/>
                    </a:ext>
                  </a:extLst>
                </a:gridCol>
                <a:gridCol w="990600">
                  <a:extLst>
                    <a:ext uri="{9D8B030D-6E8A-4147-A177-3AD203B41FA5}">
                      <a16:colId xmlns:a16="http://schemas.microsoft.com/office/drawing/2014/main" val="20005"/>
                    </a:ext>
                  </a:extLst>
                </a:gridCol>
                <a:gridCol w="990600">
                  <a:extLst>
                    <a:ext uri="{9D8B030D-6E8A-4147-A177-3AD203B41FA5}">
                      <a16:colId xmlns:a16="http://schemas.microsoft.com/office/drawing/2014/main" val="20006"/>
                    </a:ext>
                  </a:extLst>
                </a:gridCol>
              </a:tblGrid>
              <a:tr h="547688">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 </a:t>
                      </a:r>
                      <a:r>
                        <a:rPr kumimoji="1" lang="zh-TW" altLang="en-US" sz="1400" b="1" i="0" u="none" strike="noStrike" cap="none" normalizeH="0" baseline="0" dirty="0">
                          <a:ln>
                            <a:noFill/>
                          </a:ln>
                          <a:solidFill>
                            <a:schemeClr val="tx1"/>
                          </a:solidFill>
                          <a:effectLst/>
                          <a:latin typeface="+mn-lt"/>
                          <a:ea typeface="微軟正黑體" pitchFamily="34" charset="-120"/>
                          <a:cs typeface="Times New Roman" pitchFamily="18" charset="0"/>
                        </a:rPr>
                        <a:t>群組</a:t>
                      </a:r>
                    </a:p>
                    <a:p>
                      <a:pPr marL="0" marR="0" lvl="0" indent="0" algn="ctr" defTabSz="914400" rtl="0" eaLnBrk="0" fontAlgn="base" latinLnBrk="0" hangingPunct="0">
                        <a:lnSpc>
                          <a:spcPct val="100000"/>
                        </a:lnSpc>
                        <a:spcBef>
                          <a:spcPct val="0"/>
                        </a:spcBef>
                        <a:spcAft>
                          <a:spcPct val="0"/>
                        </a:spcAft>
                        <a:buClrTx/>
                        <a:buSzTx/>
                        <a:buFontTx/>
                        <a:buNone/>
                        <a:tabLst/>
                      </a:pPr>
                      <a:r>
                        <a:rPr kumimoji="1" lang="zh-TW" altLang="en-US" sz="1400" b="1" i="0" u="none" strike="noStrike" cap="none" normalizeH="0" baseline="0" dirty="0">
                          <a:ln>
                            <a:noFill/>
                          </a:ln>
                          <a:solidFill>
                            <a:schemeClr val="tx1"/>
                          </a:solidFill>
                          <a:effectLst/>
                          <a:latin typeface="+mn-lt"/>
                          <a:ea typeface="微軟正黑體" pitchFamily="34" charset="-120"/>
                          <a:cs typeface="Times New Roman" pitchFamily="18" charset="0"/>
                        </a:rPr>
                        <a:t>變數名稱</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學生</a:t>
                      </a:r>
                      <a:r>
                        <a:rPr kumimoji="1" lang="en-US"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1</a:t>
                      </a:r>
                      <a:endPar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公務員</a:t>
                      </a:r>
                      <a:r>
                        <a:rPr kumimoji="1" lang="en-US"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2</a:t>
                      </a:r>
                      <a:endPar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員工</a:t>
                      </a:r>
                      <a:r>
                        <a:rPr kumimoji="1" lang="en-US"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3</a:t>
                      </a:r>
                      <a:endPar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老闆</a:t>
                      </a:r>
                      <a:r>
                        <a:rPr kumimoji="1" lang="en-US"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4</a:t>
                      </a:r>
                      <a:endPar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自由業</a:t>
                      </a:r>
                      <a:r>
                        <a:rPr kumimoji="1" lang="en-US"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5</a:t>
                      </a:r>
                      <a:endPar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其它行業</a:t>
                      </a:r>
                      <a:r>
                        <a:rPr kumimoji="1" lang="en-US" altLang="zh-TW" sz="1400" b="1" i="0" u="none" strike="noStrike" cap="none" normalizeH="0" baseline="0" dirty="0">
                          <a:ln>
                            <a:noFill/>
                          </a:ln>
                          <a:solidFill>
                            <a:schemeClr val="tx1"/>
                          </a:solidFill>
                          <a:effectLst/>
                          <a:latin typeface="+mn-lt"/>
                          <a:ea typeface="微軟正黑體" pitchFamily="34" charset="-120"/>
                          <a:cs typeface="Times New Roman" pitchFamily="18" charset="0"/>
                        </a:rPr>
                        <a:t>6</a:t>
                      </a:r>
                      <a:endParaRPr kumimoji="1" lang="zh-TW" altLang="zh-TW" sz="14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extLst>
                  <a:ext uri="{0D108BD9-81ED-4DB2-BD59-A6C34878D82A}">
                    <a16:rowId xmlns:a16="http://schemas.microsoft.com/office/drawing/2014/main" val="10000"/>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從屬動機</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afm</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2.9148</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2.1667</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2.7080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3.0708</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2.6875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4.0500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1"/>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權力動機</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(pm)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4.2955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3.8704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4.4447</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4.7972</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5.4375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5.9000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2"/>
                  </a:ext>
                </a:extLst>
              </a:tr>
              <a:tr h="322263">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成就動機</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acm</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5.5000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5.3889</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5.5841</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5.8962</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6.3750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6.0000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3"/>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支持</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opf</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4.3977</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4.4074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4.1947</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4.7170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4.5625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5.1000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4"/>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網站效能</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(ops)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4.6250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4.6481</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4.4115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5.0094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4.2500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6.2000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5"/>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能力</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ab</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5.1439</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5.0251</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5.2476</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5.4845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6.0417</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5.4000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6"/>
                  </a:ext>
                </a:extLst>
              </a:tr>
              <a:tr h="322263">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與公司分享</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ks_co</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3.7574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3.6909</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3.5986</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4.0378</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3.7921</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4.9993</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7"/>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與會員分享</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ks_ks</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4.3258</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4.3831</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4.3362</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4.7984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5.2917</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5.4000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8"/>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資訊基礎信任</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ift</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5.1761</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5.0556</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5.0774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5.2689</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5.6563</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6.1000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9"/>
                  </a:ext>
                </a:extLst>
              </a:tr>
              <a:tr h="322263">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認同基礎信任</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idt</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4.8125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4.3981</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4.6040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5.2594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5.5625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6.0000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10"/>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品牌忠誠意圖</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bli</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5.2501</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5.1114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5.4306</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6.0943</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6.0417</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5.8667</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11"/>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社群參與意圖</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a:t>
                      </a:r>
                      <a:r>
                        <a:rPr kumimoji="0" lang="en-US" altLang="zh-TW" sz="1200" b="1" i="0" u="none" strike="noStrike" cap="none" normalizeH="0" baseline="0" dirty="0" err="1">
                          <a:ln>
                            <a:noFill/>
                          </a:ln>
                          <a:solidFill>
                            <a:schemeClr val="tx1"/>
                          </a:solidFill>
                          <a:effectLst/>
                          <a:latin typeface="+mn-lt"/>
                          <a:ea typeface="微軟正黑體" pitchFamily="34" charset="-120"/>
                          <a:cs typeface="Times New Roman" pitchFamily="18" charset="0"/>
                        </a:rPr>
                        <a:t>cpi</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4.8750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4.3704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4.5487</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4.8774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4.8750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5.4000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12"/>
                  </a:ext>
                </a:extLst>
              </a:tr>
              <a:tr h="320675">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社群推薦意圖</a:t>
                      </a: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(cri)     </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5.5455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5.4630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5.8274</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6.0755</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mn-lt"/>
                          <a:ea typeface="微軟正黑體" pitchFamily="34" charset="-120"/>
                          <a:cs typeface="Times New Roman" pitchFamily="18" charset="0"/>
                        </a:rPr>
                        <a:t>5.8750</a:t>
                      </a:r>
                      <a:endParaRPr kumimoji="0" lang="zh-TW" altLang="zh-TW" sz="1200" b="1" i="0" u="none" strike="noStrike" cap="none" normalizeH="0" baseline="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dirty="0">
                          <a:ln>
                            <a:noFill/>
                          </a:ln>
                          <a:solidFill>
                            <a:schemeClr val="tx1"/>
                          </a:solidFill>
                          <a:effectLst/>
                          <a:latin typeface="+mn-lt"/>
                          <a:ea typeface="微軟正黑體" pitchFamily="34" charset="-120"/>
                          <a:cs typeface="Times New Roman" pitchFamily="18" charset="0"/>
                        </a:rPr>
                        <a:t>6.0000</a:t>
                      </a:r>
                      <a:endParaRPr kumimoji="0" lang="zh-TW" altLang="zh-TW" sz="1200" b="1" i="0" u="none" strike="noStrike"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13"/>
                  </a:ext>
                </a:extLst>
              </a:tr>
            </a:tbl>
          </a:graphicData>
        </a:graphic>
      </p:graphicFrame>
      <p:sp>
        <p:nvSpPr>
          <p:cNvPr id="13438" name="Rectangle 911">
            <a:extLst>
              <a:ext uri="{FF2B5EF4-FFF2-40B4-BE49-F238E27FC236}">
                <a16:creationId xmlns:a16="http://schemas.microsoft.com/office/drawing/2014/main" id="{D9E7C09E-8B3C-437A-B481-8BED6A49AAE7}"/>
              </a:ext>
            </a:extLst>
          </p:cNvPr>
          <p:cNvSpPr>
            <a:spLocks noChangeArrowheads="1"/>
          </p:cNvSpPr>
          <p:nvPr/>
        </p:nvSpPr>
        <p:spPr bwMode="auto">
          <a:xfrm>
            <a:off x="3276600" y="228600"/>
            <a:ext cx="65532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r>
              <a:rPr lang="en-US" altLang="zh-TW" sz="4000"/>
              <a:t>20.4  </a:t>
            </a:r>
            <a:r>
              <a:rPr lang="zh-TW" altLang="en-US" sz="4000"/>
              <a:t>多元尺度法範例</a:t>
            </a:r>
          </a:p>
        </p:txBody>
      </p:sp>
    </p:spTree>
    <p:extLst>
      <p:ext uri="{BB962C8B-B14F-4D97-AF65-F5344CB8AC3E}">
        <p14:creationId xmlns:p14="http://schemas.microsoft.com/office/powerpoint/2010/main" val="15051058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投影片編號版面配置區 3">
            <a:extLst>
              <a:ext uri="{FF2B5EF4-FFF2-40B4-BE49-F238E27FC236}">
                <a16:creationId xmlns:a16="http://schemas.microsoft.com/office/drawing/2014/main" id="{6795C34E-4144-4F1F-9719-32B1039F8283}"/>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4FDD82F7-590B-4848-B788-ABC234B38227}" type="slidenum">
              <a:rPr lang="en-US" altLang="zh-TW" sz="1200" b="0">
                <a:latin typeface="Arial" panose="020B0604020202020204" pitchFamily="34" charset="0"/>
                <a:ea typeface="新細明體" panose="02020500000000000000" pitchFamily="18" charset="-120"/>
              </a:rPr>
              <a:pPr>
                <a:spcBef>
                  <a:spcPct val="0"/>
                </a:spcBef>
                <a:buClrTx/>
                <a:buSzTx/>
                <a:buFontTx/>
                <a:buNone/>
              </a:pPr>
              <a:t>22</a:t>
            </a:fld>
            <a:endParaRPr lang="en-US" altLang="zh-TW" sz="1200" b="0">
              <a:latin typeface="Arial" panose="020B0604020202020204" pitchFamily="34" charset="0"/>
              <a:ea typeface="新細明體" panose="02020500000000000000" pitchFamily="18" charset="-120"/>
            </a:endParaRPr>
          </a:p>
        </p:txBody>
      </p:sp>
      <p:sp>
        <p:nvSpPr>
          <p:cNvPr id="14339" name="Rectangle 4">
            <a:extLst>
              <a:ext uri="{FF2B5EF4-FFF2-40B4-BE49-F238E27FC236}">
                <a16:creationId xmlns:a16="http://schemas.microsoft.com/office/drawing/2014/main" id="{54F6F75B-5A2A-4604-A623-F08DD874512F}"/>
              </a:ext>
            </a:extLst>
          </p:cNvPr>
          <p:cNvSpPr>
            <a:spLocks noChangeArrowheads="1"/>
          </p:cNvSpPr>
          <p:nvPr/>
        </p:nvSpPr>
        <p:spPr bwMode="auto">
          <a:xfrm>
            <a:off x="3733800" y="1219200"/>
            <a:ext cx="46672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lgn="ctr" eaLnBrk="1" hangingPunct="1">
              <a:spcBef>
                <a:spcPct val="0"/>
              </a:spcBef>
              <a:buClrTx/>
              <a:buSzTx/>
              <a:buFontTx/>
              <a:buNone/>
            </a:pPr>
            <a:r>
              <a:rPr lang="zh-TW" altLang="en-US" sz="1600"/>
              <a:t>表 </a:t>
            </a:r>
            <a:r>
              <a:rPr lang="en-US" altLang="zh-TW" sz="1600"/>
              <a:t>20 - 3  </a:t>
            </a:r>
            <a:r>
              <a:rPr lang="zh-TW" altLang="en-US" sz="1600"/>
              <a:t>十三項研究變數在知覺屬性空間之座標</a:t>
            </a:r>
          </a:p>
        </p:txBody>
      </p:sp>
      <p:graphicFrame>
        <p:nvGraphicFramePr>
          <p:cNvPr id="231727" name="Group 303">
            <a:extLst>
              <a:ext uri="{FF2B5EF4-FFF2-40B4-BE49-F238E27FC236}">
                <a16:creationId xmlns:a16="http://schemas.microsoft.com/office/drawing/2014/main" id="{363961A1-0B1B-452E-92CD-93019168EED4}"/>
              </a:ext>
            </a:extLst>
          </p:cNvPr>
          <p:cNvGraphicFramePr>
            <a:graphicFrameLocks noGrp="1"/>
          </p:cNvGraphicFramePr>
          <p:nvPr/>
        </p:nvGraphicFramePr>
        <p:xfrm>
          <a:off x="3581400" y="1600201"/>
          <a:ext cx="5029200" cy="4487863"/>
        </p:xfrm>
        <a:graphic>
          <a:graphicData uri="http://schemas.openxmlformats.org/drawingml/2006/table">
            <a:tbl>
              <a:tblPr/>
              <a:tblGrid>
                <a:gridCol w="1627188">
                  <a:extLst>
                    <a:ext uri="{9D8B030D-6E8A-4147-A177-3AD203B41FA5}">
                      <a16:colId xmlns:a16="http://schemas.microsoft.com/office/drawing/2014/main" val="1804550621"/>
                    </a:ext>
                  </a:extLst>
                </a:gridCol>
                <a:gridCol w="1700212">
                  <a:extLst>
                    <a:ext uri="{9D8B030D-6E8A-4147-A177-3AD203B41FA5}">
                      <a16:colId xmlns:a16="http://schemas.microsoft.com/office/drawing/2014/main" val="609717524"/>
                    </a:ext>
                  </a:extLst>
                </a:gridCol>
                <a:gridCol w="1701800">
                  <a:extLst>
                    <a:ext uri="{9D8B030D-6E8A-4147-A177-3AD203B41FA5}">
                      <a16:colId xmlns:a16="http://schemas.microsoft.com/office/drawing/2014/main" val="806714847"/>
                    </a:ext>
                  </a:extLst>
                </a:gridCol>
              </a:tblGrid>
              <a:tr h="360363">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TW" altLang="en-US" sz="16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變數名稱</a:t>
                      </a: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6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6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Y</a:t>
                      </a: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extLst>
                  <a:ext uri="{0D108BD9-81ED-4DB2-BD59-A6C34878D82A}">
                    <a16:rowId xmlns:a16="http://schemas.microsoft.com/office/drawing/2014/main" val="2325436665"/>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afm</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3.5396</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0.1184</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2820015475"/>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pm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0.2326</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0.5421</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707828946"/>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acm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-1.6183</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0.0915</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760623472"/>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opf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0.6120</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-0.1907</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2542981437"/>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ops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0.2241</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-0.7540</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2845331186"/>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ab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-0.9574</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0.3336</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3832761666"/>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ks_co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1.6906</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-0.1602</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3333120757"/>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ks_ks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0.2417</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0.2744</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4272149684"/>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ift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-0.8423</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-0.1490</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2862656106"/>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idt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-0.3355</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0.2418</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83009812"/>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bli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-1.3418</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0.0652</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254041565"/>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cpi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0.1616</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-0.1425</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2361214208"/>
                  </a:ext>
                </a:extLst>
              </a:tr>
              <a:tr h="317500">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cri     </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1D51D0"/>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-1.6066</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buClr>
                          <a:schemeClr val="tx2"/>
                        </a:buClr>
                        <a:buSzPct val="115000"/>
                        <a:buFont typeface="Wingdings" panose="05000000000000000000" pitchFamily="2" charset="2"/>
                        <a:defRPr sz="24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defRPr sz="20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defRPr>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defRPr>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defRPr>
                          <a:solidFill>
                            <a:schemeClr val="tx1"/>
                          </a:solidFill>
                          <a:latin typeface="微軟正黑體" panose="020B0604030504040204" pitchFamily="34" charset="-120"/>
                          <a:ea typeface="微軟正黑體" panose="020B0604030504040204" pitchFamily="34" charset="-120"/>
                        </a:defRPr>
                      </a:lvl5pPr>
                      <a:lvl6pPr marL="25146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6pPr>
                      <a:lvl7pPr marL="29718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7pPr>
                      <a:lvl8pPr marL="34290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8pPr>
                      <a:lvl9pPr marL="3886200" indent="-228600" fontAlgn="base">
                        <a:spcBef>
                          <a:spcPct val="20000"/>
                        </a:spcBef>
                        <a:spcAft>
                          <a:spcPct val="0"/>
                        </a:spcAft>
                        <a:defRPr>
                          <a:solidFill>
                            <a:schemeClr val="tx1"/>
                          </a:solidFill>
                          <a:latin typeface="微軟正黑體" panose="020B0604030504040204" pitchFamily="34" charset="-120"/>
                          <a:ea typeface="微軟正黑體" panose="020B0604030504040204" pitchFamily="34" charset="-120"/>
                        </a:defRPr>
                      </a:lvl9pPr>
                    </a:lstStyle>
                    <a:p>
                      <a:pPr marL="0" marR="0" lvl="0" indent="0" algn="ctr" defTabSz="914400" rtl="0" eaLnBrk="1" fontAlgn="base" latinLnBrk="0" hangingPunct="1">
                        <a:lnSpc>
                          <a:spcPts val="1100"/>
                        </a:lnSpc>
                        <a:spcBef>
                          <a:spcPct val="0"/>
                        </a:spcBef>
                        <a:spcAft>
                          <a:spcPct val="0"/>
                        </a:spcAft>
                        <a:buClrTx/>
                        <a:buSzTx/>
                        <a:buFontTx/>
                        <a:buNone/>
                        <a:tabLst/>
                      </a:pPr>
                      <a:r>
                        <a:rPr kumimoji="0" lang="en-US"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rPr>
                        <a:t>-0.2709</a:t>
                      </a:r>
                      <a:endParaRPr kumimoji="0" lang="zh-TW" altLang="zh-TW" sz="1200" b="1" i="0" u="none" strike="noStrike" cap="none" normalizeH="0" baseline="0">
                        <a:ln>
                          <a:noFill/>
                        </a:ln>
                        <a:solidFill>
                          <a:schemeClr val="tx1"/>
                        </a:solidFill>
                        <a:effectLst/>
                        <a:latin typeface="Arial" panose="020B0604020202020204" pitchFamily="34" charset="0"/>
                        <a:ea typeface="微軟正黑體" panose="020B0604030504040204" pitchFamily="34" charset="-120"/>
                        <a:cs typeface="Times New Roman" panose="02020603050405020304" pitchFamily="18" charset="0"/>
                      </a:endParaRPr>
                    </a:p>
                  </a:txBody>
                  <a:tcPr marL="68580" marR="68580" marT="0" marB="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873288738"/>
                  </a:ext>
                </a:extLst>
              </a:tr>
            </a:tbl>
          </a:graphicData>
        </a:graphic>
      </p:graphicFrame>
      <p:sp>
        <p:nvSpPr>
          <p:cNvPr id="14402" name="Rectangle 304">
            <a:extLst>
              <a:ext uri="{FF2B5EF4-FFF2-40B4-BE49-F238E27FC236}">
                <a16:creationId xmlns:a16="http://schemas.microsoft.com/office/drawing/2014/main" id="{8B51254A-5877-4341-98AF-6301AD70291B}"/>
              </a:ext>
            </a:extLst>
          </p:cNvPr>
          <p:cNvSpPr>
            <a:spLocks noChangeArrowheads="1"/>
          </p:cNvSpPr>
          <p:nvPr/>
        </p:nvSpPr>
        <p:spPr bwMode="auto">
          <a:xfrm>
            <a:off x="3352800" y="228600"/>
            <a:ext cx="64770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r>
              <a:rPr lang="en-US" altLang="zh-TW" sz="4000"/>
              <a:t>20.4  </a:t>
            </a:r>
            <a:r>
              <a:rPr lang="zh-TW" altLang="en-US" sz="4000"/>
              <a:t>多元尺度法範例</a:t>
            </a:r>
          </a:p>
        </p:txBody>
      </p:sp>
    </p:spTree>
    <p:extLst>
      <p:ext uri="{BB962C8B-B14F-4D97-AF65-F5344CB8AC3E}">
        <p14:creationId xmlns:p14="http://schemas.microsoft.com/office/powerpoint/2010/main" val="42040050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投影片編號版面配置區 3">
            <a:extLst>
              <a:ext uri="{FF2B5EF4-FFF2-40B4-BE49-F238E27FC236}">
                <a16:creationId xmlns:a16="http://schemas.microsoft.com/office/drawing/2014/main" id="{46BA6804-CE5A-43AD-A3FC-35BA0277DDFF}"/>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84FFB8C3-8175-4B2D-9917-386253EA7139}" type="slidenum">
              <a:rPr lang="en-US" altLang="zh-TW" sz="1200" b="0">
                <a:latin typeface="Arial" panose="020B0604020202020204" pitchFamily="34" charset="0"/>
                <a:ea typeface="新細明體" panose="02020500000000000000" pitchFamily="18" charset="-120"/>
              </a:rPr>
              <a:pPr>
                <a:spcBef>
                  <a:spcPct val="0"/>
                </a:spcBef>
                <a:buClrTx/>
                <a:buSzTx/>
                <a:buFontTx/>
                <a:buNone/>
              </a:pPr>
              <a:t>23</a:t>
            </a:fld>
            <a:endParaRPr lang="en-US" altLang="zh-TW" sz="1200" b="0">
              <a:latin typeface="Arial" panose="020B0604020202020204" pitchFamily="34" charset="0"/>
              <a:ea typeface="新細明體" panose="02020500000000000000" pitchFamily="18" charset="-120"/>
            </a:endParaRPr>
          </a:p>
        </p:txBody>
      </p:sp>
      <p:sp>
        <p:nvSpPr>
          <p:cNvPr id="15363" name="Text Box 4">
            <a:extLst>
              <a:ext uri="{FF2B5EF4-FFF2-40B4-BE49-F238E27FC236}">
                <a16:creationId xmlns:a16="http://schemas.microsoft.com/office/drawing/2014/main" id="{E4CF8F3B-6E18-4505-AA49-7D443161F303}"/>
              </a:ext>
            </a:extLst>
          </p:cNvPr>
          <p:cNvSpPr txBox="1">
            <a:spLocks noChangeArrowheads="1"/>
          </p:cNvSpPr>
          <p:nvPr/>
        </p:nvSpPr>
        <p:spPr bwMode="auto">
          <a:xfrm>
            <a:off x="2286000" y="1524000"/>
            <a:ext cx="7620000" cy="35575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lnSpc>
                <a:spcPct val="130000"/>
              </a:lnSpc>
              <a:spcBef>
                <a:spcPts val="600"/>
              </a:spcBef>
              <a:spcAft>
                <a:spcPts val="600"/>
              </a:spcAft>
              <a:buClrTx/>
              <a:buSzTx/>
              <a:buNone/>
            </a:pPr>
            <a:r>
              <a:rPr lang="zh-TW" altLang="en-US" sz="2400"/>
              <a:t>此外，以六個職業別</a:t>
            </a:r>
            <a:r>
              <a:rPr lang="en-US" altLang="zh-TW" sz="2400"/>
              <a:t>1~6</a:t>
            </a:r>
            <a:r>
              <a:rPr lang="zh-TW" altLang="en-US" sz="2400"/>
              <a:t>為計算單元，也一樣可以得到職業別</a:t>
            </a:r>
            <a:r>
              <a:rPr lang="en-US" altLang="zh-TW" sz="2400"/>
              <a:t>1~6</a:t>
            </a:r>
            <a:r>
              <a:rPr lang="zh-TW" altLang="en-US" sz="2400"/>
              <a:t>在</a:t>
            </a:r>
            <a:r>
              <a:rPr lang="en-US" altLang="zh-TW" sz="2400"/>
              <a:t>X</a:t>
            </a:r>
            <a:r>
              <a:rPr lang="zh-TW" altLang="en-US" sz="2400"/>
              <a:t>軸與</a:t>
            </a:r>
            <a:r>
              <a:rPr lang="en-US" altLang="zh-TW" sz="2400"/>
              <a:t>Y</a:t>
            </a:r>
            <a:r>
              <a:rPr lang="zh-TW" altLang="en-US" sz="2400"/>
              <a:t>軸二元空間之相對位置，這些相對位置若能與變數之相對位置比較，即可以看各種職業別比較重視哪些變數，而較不重視哪些變數。</a:t>
            </a:r>
          </a:p>
          <a:p>
            <a:pPr>
              <a:lnSpc>
                <a:spcPct val="130000"/>
              </a:lnSpc>
              <a:spcBef>
                <a:spcPts val="600"/>
              </a:spcBef>
              <a:spcAft>
                <a:spcPts val="600"/>
              </a:spcAft>
              <a:buClrTx/>
              <a:buSzTx/>
              <a:buNone/>
            </a:pPr>
            <a:r>
              <a:rPr lang="en-US" altLang="zh-TW" sz="2400"/>
              <a:t>Krusal</a:t>
            </a:r>
            <a:r>
              <a:rPr lang="zh-TW" altLang="en-US" sz="2400"/>
              <a:t>壓力係數為</a:t>
            </a:r>
            <a:r>
              <a:rPr lang="en-US" altLang="zh-TW" sz="2400"/>
              <a:t>0.04025</a:t>
            </a:r>
            <a:r>
              <a:rPr lang="zh-TW" altLang="en-US" sz="2400"/>
              <a:t>，</a:t>
            </a:r>
            <a:r>
              <a:rPr lang="en-US" altLang="zh-TW" sz="2400"/>
              <a:t>R</a:t>
            </a:r>
            <a:r>
              <a:rPr lang="en-US" altLang="zh-TW" sz="2400" baseline="30000"/>
              <a:t>2</a:t>
            </a:r>
            <a:r>
              <a:rPr lang="zh-TW" altLang="en-US" sz="2400"/>
              <a:t>的值為</a:t>
            </a:r>
            <a:r>
              <a:rPr lang="en-US" altLang="zh-TW" sz="2400"/>
              <a:t>0.99658</a:t>
            </a:r>
            <a:r>
              <a:rPr lang="zh-TW" altLang="en-US" sz="2400"/>
              <a:t>，顯示空間構形與影響線上社群行為意圖點間距離資料配合相當好。 </a:t>
            </a:r>
          </a:p>
        </p:txBody>
      </p:sp>
      <p:sp>
        <p:nvSpPr>
          <p:cNvPr id="15364" name="Rectangle 5">
            <a:extLst>
              <a:ext uri="{FF2B5EF4-FFF2-40B4-BE49-F238E27FC236}">
                <a16:creationId xmlns:a16="http://schemas.microsoft.com/office/drawing/2014/main" id="{942F83D6-2FD8-41BC-85E4-186C4D9C546D}"/>
              </a:ext>
            </a:extLst>
          </p:cNvPr>
          <p:cNvSpPr>
            <a:spLocks noChangeArrowheads="1"/>
          </p:cNvSpPr>
          <p:nvPr/>
        </p:nvSpPr>
        <p:spPr bwMode="auto">
          <a:xfrm>
            <a:off x="3352800" y="228600"/>
            <a:ext cx="64770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r>
              <a:rPr lang="en-US" altLang="zh-TW" sz="4000"/>
              <a:t>20.4  </a:t>
            </a:r>
            <a:r>
              <a:rPr lang="zh-TW" altLang="en-US" sz="4000"/>
              <a:t>多元尺度法範例</a:t>
            </a:r>
          </a:p>
        </p:txBody>
      </p:sp>
    </p:spTree>
    <p:extLst>
      <p:ext uri="{BB962C8B-B14F-4D97-AF65-F5344CB8AC3E}">
        <p14:creationId xmlns:p14="http://schemas.microsoft.com/office/powerpoint/2010/main" val="12426485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投影片編號版面配置區 3">
            <a:extLst>
              <a:ext uri="{FF2B5EF4-FFF2-40B4-BE49-F238E27FC236}">
                <a16:creationId xmlns:a16="http://schemas.microsoft.com/office/drawing/2014/main" id="{98EDCBC2-EB55-457C-BD7D-8CCCF7F5492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12B9F8E7-FB58-4F0A-A90C-7E5ABD368EE9}" type="slidenum">
              <a:rPr lang="en-US" altLang="zh-TW" sz="1200" b="0">
                <a:latin typeface="Arial" panose="020B0604020202020204" pitchFamily="34" charset="0"/>
                <a:ea typeface="新細明體" panose="02020500000000000000" pitchFamily="18" charset="-120"/>
              </a:rPr>
              <a:pPr>
                <a:spcBef>
                  <a:spcPct val="0"/>
                </a:spcBef>
                <a:buClrTx/>
                <a:buSzTx/>
                <a:buFontTx/>
                <a:buNone/>
              </a:pPr>
              <a:t>24</a:t>
            </a:fld>
            <a:endParaRPr lang="en-US" altLang="zh-TW" sz="1200" b="0">
              <a:latin typeface="Arial" panose="020B0604020202020204" pitchFamily="34" charset="0"/>
              <a:ea typeface="新細明體" panose="02020500000000000000" pitchFamily="18" charset="-120"/>
            </a:endParaRPr>
          </a:p>
        </p:txBody>
      </p:sp>
      <p:graphicFrame>
        <p:nvGraphicFramePr>
          <p:cNvPr id="232676" name="Group 228">
            <a:extLst>
              <a:ext uri="{FF2B5EF4-FFF2-40B4-BE49-F238E27FC236}">
                <a16:creationId xmlns:a16="http://schemas.microsoft.com/office/drawing/2014/main" id="{923A2159-2412-4753-A5BF-2068A3B7D4D2}"/>
              </a:ext>
            </a:extLst>
          </p:cNvPr>
          <p:cNvGraphicFramePr>
            <a:graphicFrameLocks noGrp="1"/>
          </p:cNvGraphicFramePr>
          <p:nvPr/>
        </p:nvGraphicFramePr>
        <p:xfrm>
          <a:off x="3962400" y="2057401"/>
          <a:ext cx="4419600" cy="3014665"/>
        </p:xfrm>
        <a:graphic>
          <a:graphicData uri="http://schemas.openxmlformats.org/drawingml/2006/table">
            <a:tbl>
              <a:tblPr/>
              <a:tblGrid>
                <a:gridCol w="1430338">
                  <a:extLst>
                    <a:ext uri="{9D8B030D-6E8A-4147-A177-3AD203B41FA5}">
                      <a16:colId xmlns:a16="http://schemas.microsoft.com/office/drawing/2014/main" val="20000"/>
                    </a:ext>
                  </a:extLst>
                </a:gridCol>
                <a:gridCol w="1493837">
                  <a:extLst>
                    <a:ext uri="{9D8B030D-6E8A-4147-A177-3AD203B41FA5}">
                      <a16:colId xmlns:a16="http://schemas.microsoft.com/office/drawing/2014/main" val="20001"/>
                    </a:ext>
                  </a:extLst>
                </a:gridCol>
                <a:gridCol w="1495425">
                  <a:extLst>
                    <a:ext uri="{9D8B030D-6E8A-4147-A177-3AD203B41FA5}">
                      <a16:colId xmlns:a16="http://schemas.microsoft.com/office/drawing/2014/main" val="20002"/>
                    </a:ext>
                  </a:extLst>
                </a:gridCol>
              </a:tblGrid>
              <a:tr h="430213">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TW" altLang="en-US" sz="1600" b="1" i="0" u="none" strike="noStrike" cap="none" normalizeH="0" baseline="0" dirty="0">
                          <a:ln>
                            <a:noFill/>
                          </a:ln>
                          <a:solidFill>
                            <a:schemeClr val="tx1"/>
                          </a:solidFill>
                          <a:effectLst/>
                          <a:latin typeface="+mn-lt"/>
                          <a:ea typeface="微軟正黑體" pitchFamily="34" charset="-120"/>
                          <a:cs typeface="Times New Roman" pitchFamily="18" charset="0"/>
                        </a:rPr>
                        <a:t>變數名稱</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600" b="1" i="0" u="none" strike="noStrike" cap="none" normalizeH="0" baseline="0" dirty="0">
                          <a:ln>
                            <a:noFill/>
                          </a:ln>
                          <a:solidFill>
                            <a:schemeClr val="tx1"/>
                          </a:solidFill>
                          <a:effectLst/>
                          <a:latin typeface="+mn-lt"/>
                          <a:ea typeface="微軟正黑體" pitchFamily="34" charset="-120"/>
                          <a:cs typeface="Times New Roman" pitchFamily="18" charset="0"/>
                        </a:rPr>
                        <a:t>X</a:t>
                      </a:r>
                      <a:r>
                        <a:rPr kumimoji="1" lang="zh-TW" altLang="en-US" sz="1600" b="1" i="0" u="none" strike="noStrike" cap="none" normalizeH="0" baseline="0" dirty="0">
                          <a:ln>
                            <a:noFill/>
                          </a:ln>
                          <a:solidFill>
                            <a:schemeClr val="tx1"/>
                          </a:solidFill>
                          <a:effectLst/>
                          <a:latin typeface="+mn-lt"/>
                          <a:ea typeface="微軟正黑體" pitchFamily="34" charset="-120"/>
                          <a:cs typeface="Times New Roman" pitchFamily="18" charset="0"/>
                        </a:rPr>
                        <a:t>軸</a:t>
                      </a:r>
                    </a:p>
                  </a:txBody>
                  <a:tcPr marL="90000" marR="90000" marT="46800" marB="46800" anchor="ctr" anchorCtr="1"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zh-TW" sz="1600" b="1" i="0" u="none" strike="noStrike" cap="none" normalizeH="0" baseline="0" dirty="0">
                          <a:ln>
                            <a:noFill/>
                          </a:ln>
                          <a:solidFill>
                            <a:schemeClr val="tx1"/>
                          </a:solidFill>
                          <a:effectLst/>
                          <a:latin typeface="+mn-lt"/>
                          <a:ea typeface="微軟正黑體" pitchFamily="34" charset="-120"/>
                          <a:cs typeface="Times New Roman" pitchFamily="18" charset="0"/>
                        </a:rPr>
                        <a:t>Y</a:t>
                      </a:r>
                      <a:r>
                        <a:rPr kumimoji="1" lang="zh-TW" altLang="en-US" sz="1600" b="1" i="0" u="none" strike="noStrike" cap="none" normalizeH="0" baseline="0" dirty="0">
                          <a:ln>
                            <a:noFill/>
                          </a:ln>
                          <a:solidFill>
                            <a:schemeClr val="tx1"/>
                          </a:solidFill>
                          <a:effectLst/>
                          <a:latin typeface="+mn-lt"/>
                          <a:ea typeface="微軟正黑體" pitchFamily="34" charset="-120"/>
                          <a:cs typeface="Times New Roman" pitchFamily="18" charset="0"/>
                        </a:rPr>
                        <a:t>軸</a:t>
                      </a:r>
                    </a:p>
                  </a:txBody>
                  <a:tcPr marL="90000" marR="90000" marT="46800" marB="46800" anchor="ctr" anchorCtr="1"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extLst>
                  <a:ext uri="{0D108BD9-81ED-4DB2-BD59-A6C34878D82A}">
                    <a16:rowId xmlns:a16="http://schemas.microsoft.com/office/drawing/2014/main" val="10000"/>
                  </a:ext>
                </a:extLst>
              </a:tr>
              <a:tr h="430213">
                <a:tc>
                  <a:txBody>
                    <a:bodyPr/>
                    <a:lstStyle/>
                    <a:p>
                      <a:pPr marL="0" marR="0" lvl="0" indent="182563" algn="l" defTabSz="914400" rtl="0" eaLnBrk="1" fontAlgn="base" latinLnBrk="0" hangingPunct="1">
                        <a:lnSpc>
                          <a:spcPct val="100000"/>
                        </a:lnSpc>
                        <a:spcBef>
                          <a:spcPct val="0"/>
                        </a:spcBef>
                        <a:spcAft>
                          <a:spcPct val="0"/>
                        </a:spcAft>
                        <a:buClrTx/>
                        <a:buSzTx/>
                        <a:buFontTx/>
                        <a:buNone/>
                        <a:tabLst/>
                      </a:pPr>
                      <a:r>
                        <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學生</a:t>
                      </a: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1    </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0.7598</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0.3858</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1"/>
                  </a:ext>
                </a:extLst>
              </a:tr>
              <a:tr h="430213">
                <a:tc>
                  <a:txBody>
                    <a:bodyPr/>
                    <a:lstStyle/>
                    <a:p>
                      <a:pPr marL="0" marR="0" lvl="0" indent="182563" algn="l" defTabSz="914400" rtl="0" eaLnBrk="1" fontAlgn="base" latinLnBrk="0" hangingPunct="1">
                        <a:lnSpc>
                          <a:spcPct val="100000"/>
                        </a:lnSpc>
                        <a:spcBef>
                          <a:spcPct val="0"/>
                        </a:spcBef>
                        <a:spcAft>
                          <a:spcPct val="0"/>
                        </a:spcAft>
                        <a:buClrTx/>
                        <a:buSzTx/>
                        <a:buFontTx/>
                        <a:buNone/>
                        <a:tabLst/>
                      </a:pPr>
                      <a:r>
                        <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公務員</a:t>
                      </a: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2  </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1.4851</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0.4257</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2"/>
                  </a:ext>
                </a:extLst>
              </a:tr>
              <a:tr h="431800">
                <a:tc>
                  <a:txBody>
                    <a:bodyPr/>
                    <a:lstStyle/>
                    <a:p>
                      <a:pPr marL="0" marR="0" lvl="0" indent="182563" algn="l" defTabSz="914400" rtl="0" eaLnBrk="1" fontAlgn="base" latinLnBrk="0" hangingPunct="1">
                        <a:lnSpc>
                          <a:spcPct val="100000"/>
                        </a:lnSpc>
                        <a:spcBef>
                          <a:spcPct val="0"/>
                        </a:spcBef>
                        <a:spcAft>
                          <a:spcPct val="0"/>
                        </a:spcAft>
                        <a:buClrTx/>
                        <a:buSzTx/>
                        <a:buFontTx/>
                        <a:buNone/>
                        <a:tabLst/>
                      </a:pPr>
                      <a:r>
                        <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員工</a:t>
                      </a: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3    </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0.9793</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-0.0370</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3"/>
                  </a:ext>
                </a:extLst>
              </a:tr>
              <a:tr h="430213">
                <a:tc>
                  <a:txBody>
                    <a:bodyPr/>
                    <a:lstStyle/>
                    <a:p>
                      <a:pPr marL="0" marR="0" lvl="0" indent="182563" algn="l" defTabSz="914400" rtl="0" eaLnBrk="1" fontAlgn="base" latinLnBrk="0" hangingPunct="1">
                        <a:lnSpc>
                          <a:spcPct val="100000"/>
                        </a:lnSpc>
                        <a:spcBef>
                          <a:spcPct val="0"/>
                        </a:spcBef>
                        <a:spcAft>
                          <a:spcPct val="0"/>
                        </a:spcAft>
                        <a:buClrTx/>
                        <a:buSzTx/>
                        <a:buFontTx/>
                        <a:buNone/>
                        <a:tabLst/>
                      </a:pPr>
                      <a:r>
                        <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老闆</a:t>
                      </a: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4    </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-0.3408</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-0.1417</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4"/>
                  </a:ext>
                </a:extLst>
              </a:tr>
              <a:tr h="430213">
                <a:tc>
                  <a:txBody>
                    <a:bodyPr/>
                    <a:lstStyle/>
                    <a:p>
                      <a:pPr marL="0" marR="0" lvl="0" indent="182563" algn="l" defTabSz="914400" rtl="0" eaLnBrk="1" fontAlgn="base" latinLnBrk="0" hangingPunct="1">
                        <a:lnSpc>
                          <a:spcPct val="100000"/>
                        </a:lnSpc>
                        <a:spcBef>
                          <a:spcPct val="0"/>
                        </a:spcBef>
                        <a:spcAft>
                          <a:spcPct val="0"/>
                        </a:spcAft>
                        <a:buClrTx/>
                        <a:buSzTx/>
                        <a:buFontTx/>
                        <a:buNone/>
                        <a:tabLst/>
                      </a:pPr>
                      <a:r>
                        <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自由業</a:t>
                      </a: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5  </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-0.5221</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-1.2497</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5"/>
                  </a:ext>
                </a:extLst>
              </a:tr>
              <a:tr h="431800">
                <a:tc>
                  <a:txBody>
                    <a:bodyPr/>
                    <a:lstStyle/>
                    <a:p>
                      <a:pPr marL="0" marR="0" lvl="0" indent="182563" algn="l" defTabSz="914400" rtl="0" eaLnBrk="1" fontAlgn="base" latinLnBrk="0" hangingPunct="1">
                        <a:lnSpc>
                          <a:spcPct val="100000"/>
                        </a:lnSpc>
                        <a:spcBef>
                          <a:spcPct val="0"/>
                        </a:spcBef>
                        <a:spcAft>
                          <a:spcPct val="0"/>
                        </a:spcAft>
                        <a:buClrTx/>
                        <a:buSzTx/>
                        <a:buFontTx/>
                        <a:buNone/>
                        <a:tabLst/>
                      </a:pPr>
                      <a:r>
                        <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其它行業</a:t>
                      </a: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6</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-2.3613</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en-US"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rPr>
                        <a:t>0.6168</a:t>
                      </a:r>
                      <a:endParaRPr kumimoji="1" lang="zh-TW" altLang="en-US" sz="16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6"/>
                  </a:ext>
                </a:extLst>
              </a:tr>
            </a:tbl>
          </a:graphicData>
        </a:graphic>
      </p:graphicFrame>
      <p:sp>
        <p:nvSpPr>
          <p:cNvPr id="16421" name="Rectangle 175">
            <a:extLst>
              <a:ext uri="{FF2B5EF4-FFF2-40B4-BE49-F238E27FC236}">
                <a16:creationId xmlns:a16="http://schemas.microsoft.com/office/drawing/2014/main" id="{020F217C-E52A-4C01-8EFE-3E76C823CB2A}"/>
              </a:ext>
            </a:extLst>
          </p:cNvPr>
          <p:cNvSpPr>
            <a:spLocks noChangeArrowheads="1"/>
          </p:cNvSpPr>
          <p:nvPr/>
        </p:nvSpPr>
        <p:spPr bwMode="auto">
          <a:xfrm>
            <a:off x="3962400" y="1524000"/>
            <a:ext cx="4167188"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lgn="ctr" eaLnBrk="1" hangingPunct="1">
              <a:spcBef>
                <a:spcPct val="0"/>
              </a:spcBef>
              <a:buClrTx/>
              <a:buSzTx/>
              <a:buFontTx/>
              <a:buNone/>
            </a:pPr>
            <a:r>
              <a:rPr lang="zh-TW" altLang="en-US" sz="1600"/>
              <a:t>表 </a:t>
            </a:r>
            <a:r>
              <a:rPr lang="en-US" altLang="zh-TW" sz="1600"/>
              <a:t>20 - 4  </a:t>
            </a:r>
            <a:r>
              <a:rPr lang="zh-TW" altLang="en-US" sz="1600"/>
              <a:t>不同職業別在知覺屬性空間之座標</a:t>
            </a:r>
          </a:p>
        </p:txBody>
      </p:sp>
      <p:sp>
        <p:nvSpPr>
          <p:cNvPr id="16422" name="Rectangle 229">
            <a:extLst>
              <a:ext uri="{FF2B5EF4-FFF2-40B4-BE49-F238E27FC236}">
                <a16:creationId xmlns:a16="http://schemas.microsoft.com/office/drawing/2014/main" id="{FFE18907-0702-4D83-9BF9-5CAE4DBB0313}"/>
              </a:ext>
            </a:extLst>
          </p:cNvPr>
          <p:cNvSpPr>
            <a:spLocks noChangeArrowheads="1"/>
          </p:cNvSpPr>
          <p:nvPr/>
        </p:nvSpPr>
        <p:spPr bwMode="auto">
          <a:xfrm>
            <a:off x="3276600" y="228600"/>
            <a:ext cx="65532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r>
              <a:rPr lang="en-US" altLang="zh-TW" sz="4000"/>
              <a:t>20.4  </a:t>
            </a:r>
            <a:r>
              <a:rPr lang="zh-TW" altLang="en-US" sz="4000"/>
              <a:t>多元尺度法範例</a:t>
            </a:r>
          </a:p>
        </p:txBody>
      </p:sp>
    </p:spTree>
    <p:extLst>
      <p:ext uri="{BB962C8B-B14F-4D97-AF65-F5344CB8AC3E}">
        <p14:creationId xmlns:p14="http://schemas.microsoft.com/office/powerpoint/2010/main" val="3693849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投影片編號版面配置區 3">
            <a:extLst>
              <a:ext uri="{FF2B5EF4-FFF2-40B4-BE49-F238E27FC236}">
                <a16:creationId xmlns:a16="http://schemas.microsoft.com/office/drawing/2014/main" id="{B2631862-90AB-42C4-9AEA-84CC1701B977}"/>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E13BB0D3-EDB3-44A1-B35A-9B3626C94E53}" type="slidenum">
              <a:rPr lang="en-US" altLang="zh-TW" sz="1200" b="0">
                <a:latin typeface="Arial" panose="020B0604020202020204" pitchFamily="34" charset="0"/>
                <a:ea typeface="新細明體" panose="02020500000000000000" pitchFamily="18" charset="-120"/>
              </a:rPr>
              <a:pPr>
                <a:spcBef>
                  <a:spcPct val="0"/>
                </a:spcBef>
                <a:buClrTx/>
                <a:buSzTx/>
                <a:buFontTx/>
                <a:buNone/>
              </a:pPr>
              <a:t>25</a:t>
            </a:fld>
            <a:endParaRPr lang="en-US" altLang="zh-TW" sz="1200" b="0">
              <a:latin typeface="Arial" panose="020B0604020202020204" pitchFamily="34" charset="0"/>
              <a:ea typeface="新細明體" panose="02020500000000000000" pitchFamily="18" charset="-120"/>
            </a:endParaRPr>
          </a:p>
        </p:txBody>
      </p:sp>
      <p:sp>
        <p:nvSpPr>
          <p:cNvPr id="17411" name="Rectangle 7">
            <a:extLst>
              <a:ext uri="{FF2B5EF4-FFF2-40B4-BE49-F238E27FC236}">
                <a16:creationId xmlns:a16="http://schemas.microsoft.com/office/drawing/2014/main" id="{91F9F9AE-FF68-4699-8478-7B9F8278658E}"/>
              </a:ext>
            </a:extLst>
          </p:cNvPr>
          <p:cNvSpPr>
            <a:spLocks noChangeArrowheads="1"/>
          </p:cNvSpPr>
          <p:nvPr/>
        </p:nvSpPr>
        <p:spPr bwMode="auto">
          <a:xfrm>
            <a:off x="3929064" y="5986464"/>
            <a:ext cx="43719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lgn="ctr" eaLnBrk="1" hangingPunct="1">
              <a:spcBef>
                <a:spcPct val="0"/>
              </a:spcBef>
              <a:buClrTx/>
              <a:buSzTx/>
              <a:buFontTx/>
              <a:buNone/>
            </a:pPr>
            <a:r>
              <a:rPr lang="zh-TW" altLang="en-US" sz="1600"/>
              <a:t>圖 </a:t>
            </a:r>
            <a:r>
              <a:rPr lang="en-US" altLang="zh-TW" sz="1600"/>
              <a:t>20 - 3  </a:t>
            </a:r>
            <a:r>
              <a:rPr lang="zh-TW" altLang="en-US" sz="1600"/>
              <a:t>不同職業別在不同構面之知覺空間圖</a:t>
            </a:r>
          </a:p>
        </p:txBody>
      </p:sp>
      <p:sp>
        <p:nvSpPr>
          <p:cNvPr id="17412" name="Rectangle 8">
            <a:extLst>
              <a:ext uri="{FF2B5EF4-FFF2-40B4-BE49-F238E27FC236}">
                <a16:creationId xmlns:a16="http://schemas.microsoft.com/office/drawing/2014/main" id="{3D31AB10-3146-4064-A495-5ACA56885D13}"/>
              </a:ext>
            </a:extLst>
          </p:cNvPr>
          <p:cNvSpPr>
            <a:spLocks noChangeArrowheads="1"/>
          </p:cNvSpPr>
          <p:nvPr/>
        </p:nvSpPr>
        <p:spPr bwMode="auto">
          <a:xfrm>
            <a:off x="3276600" y="228600"/>
            <a:ext cx="65532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r>
              <a:rPr lang="en-US" altLang="zh-TW" sz="4000"/>
              <a:t>20.4  </a:t>
            </a:r>
            <a:r>
              <a:rPr lang="zh-TW" altLang="en-US" sz="4000"/>
              <a:t>多元尺度法範例</a:t>
            </a:r>
          </a:p>
        </p:txBody>
      </p:sp>
      <p:grpSp>
        <p:nvGrpSpPr>
          <p:cNvPr id="17413" name="Group 6">
            <a:extLst>
              <a:ext uri="{FF2B5EF4-FFF2-40B4-BE49-F238E27FC236}">
                <a16:creationId xmlns:a16="http://schemas.microsoft.com/office/drawing/2014/main" id="{4F5DC94C-0294-49C2-AED9-3EA56F16F33F}"/>
              </a:ext>
            </a:extLst>
          </p:cNvPr>
          <p:cNvGrpSpPr>
            <a:grpSpLocks/>
          </p:cNvGrpSpPr>
          <p:nvPr/>
        </p:nvGrpSpPr>
        <p:grpSpPr bwMode="auto">
          <a:xfrm>
            <a:off x="3733800" y="1219200"/>
            <a:ext cx="4762500" cy="4762500"/>
            <a:chOff x="2055" y="4870"/>
            <a:chExt cx="7500" cy="7500"/>
          </a:xfrm>
        </p:grpSpPr>
        <p:pic>
          <p:nvPicPr>
            <p:cNvPr id="17414" name="Picture 7">
              <a:extLst>
                <a:ext uri="{FF2B5EF4-FFF2-40B4-BE49-F238E27FC236}">
                  <a16:creationId xmlns:a16="http://schemas.microsoft.com/office/drawing/2014/main" id="{04EF1E81-E555-46CB-B5C1-F8B260BD1B1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5" y="4870"/>
              <a:ext cx="7500" cy="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17415" name="AutoShape 8">
              <a:extLst>
                <a:ext uri="{FF2B5EF4-FFF2-40B4-BE49-F238E27FC236}">
                  <a16:creationId xmlns:a16="http://schemas.microsoft.com/office/drawing/2014/main" id="{2E1EBB13-0778-4E65-92C2-F5C88DEAF5E2}"/>
                </a:ext>
              </a:extLst>
            </p:cNvPr>
            <p:cNvCxnSpPr>
              <a:cxnSpLocks noChangeShapeType="1"/>
            </p:cNvCxnSpPr>
            <p:nvPr/>
          </p:nvCxnSpPr>
          <p:spPr bwMode="auto">
            <a:xfrm flipV="1">
              <a:off x="5805" y="6840"/>
              <a:ext cx="165" cy="645"/>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16" name="AutoShape 9">
              <a:extLst>
                <a:ext uri="{FF2B5EF4-FFF2-40B4-BE49-F238E27FC236}">
                  <a16:creationId xmlns:a16="http://schemas.microsoft.com/office/drawing/2014/main" id="{65C5E413-2DEF-496A-AAA4-DA55E19ABF6A}"/>
                </a:ext>
              </a:extLst>
            </p:cNvPr>
            <p:cNvCxnSpPr>
              <a:cxnSpLocks noChangeShapeType="1"/>
            </p:cNvCxnSpPr>
            <p:nvPr/>
          </p:nvCxnSpPr>
          <p:spPr bwMode="auto">
            <a:xfrm flipV="1">
              <a:off x="5805" y="7215"/>
              <a:ext cx="2775" cy="270"/>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17" name="AutoShape 10">
              <a:extLst>
                <a:ext uri="{FF2B5EF4-FFF2-40B4-BE49-F238E27FC236}">
                  <a16:creationId xmlns:a16="http://schemas.microsoft.com/office/drawing/2014/main" id="{650FF780-C1E4-4C41-9BA1-07E0F208E8E3}"/>
                </a:ext>
              </a:extLst>
            </p:cNvPr>
            <p:cNvCxnSpPr>
              <a:cxnSpLocks noChangeShapeType="1"/>
            </p:cNvCxnSpPr>
            <p:nvPr/>
          </p:nvCxnSpPr>
          <p:spPr bwMode="auto">
            <a:xfrm flipV="1">
              <a:off x="5805" y="6075"/>
              <a:ext cx="165" cy="1410"/>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18" name="AutoShape 11">
              <a:extLst>
                <a:ext uri="{FF2B5EF4-FFF2-40B4-BE49-F238E27FC236}">
                  <a16:creationId xmlns:a16="http://schemas.microsoft.com/office/drawing/2014/main" id="{5976157A-7E5A-423A-906D-F45753C49222}"/>
                </a:ext>
              </a:extLst>
            </p:cNvPr>
            <p:cNvCxnSpPr>
              <a:cxnSpLocks noChangeShapeType="1"/>
            </p:cNvCxnSpPr>
            <p:nvPr/>
          </p:nvCxnSpPr>
          <p:spPr bwMode="auto">
            <a:xfrm flipH="1" flipV="1">
              <a:off x="5610" y="6960"/>
              <a:ext cx="195" cy="525"/>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19" name="AutoShape 12">
              <a:extLst>
                <a:ext uri="{FF2B5EF4-FFF2-40B4-BE49-F238E27FC236}">
                  <a16:creationId xmlns:a16="http://schemas.microsoft.com/office/drawing/2014/main" id="{C0C57945-0663-462E-BC0D-C2F621299852}"/>
                </a:ext>
              </a:extLst>
            </p:cNvPr>
            <p:cNvCxnSpPr>
              <a:cxnSpLocks noChangeShapeType="1"/>
            </p:cNvCxnSpPr>
            <p:nvPr/>
          </p:nvCxnSpPr>
          <p:spPr bwMode="auto">
            <a:xfrm flipH="1" flipV="1">
              <a:off x="5085" y="6645"/>
              <a:ext cx="720" cy="840"/>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20" name="AutoShape 13">
              <a:extLst>
                <a:ext uri="{FF2B5EF4-FFF2-40B4-BE49-F238E27FC236}">
                  <a16:creationId xmlns:a16="http://schemas.microsoft.com/office/drawing/2014/main" id="{2BD747D3-D74D-458E-BB2C-2F0DA7E1185B}"/>
                </a:ext>
              </a:extLst>
            </p:cNvPr>
            <p:cNvCxnSpPr>
              <a:cxnSpLocks noChangeShapeType="1"/>
            </p:cNvCxnSpPr>
            <p:nvPr/>
          </p:nvCxnSpPr>
          <p:spPr bwMode="auto">
            <a:xfrm flipH="1" flipV="1">
              <a:off x="4995" y="7350"/>
              <a:ext cx="810" cy="135"/>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21" name="AutoShape 14">
              <a:extLst>
                <a:ext uri="{FF2B5EF4-FFF2-40B4-BE49-F238E27FC236}">
                  <a16:creationId xmlns:a16="http://schemas.microsoft.com/office/drawing/2014/main" id="{24D3E846-25CB-4C8A-A133-9C6CB0E2F676}"/>
                </a:ext>
              </a:extLst>
            </p:cNvPr>
            <p:cNvCxnSpPr>
              <a:cxnSpLocks noChangeShapeType="1"/>
            </p:cNvCxnSpPr>
            <p:nvPr/>
          </p:nvCxnSpPr>
          <p:spPr bwMode="auto">
            <a:xfrm flipH="1" flipV="1">
              <a:off x="4575" y="7215"/>
              <a:ext cx="1230" cy="270"/>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22" name="AutoShape 15">
              <a:extLst>
                <a:ext uri="{FF2B5EF4-FFF2-40B4-BE49-F238E27FC236}">
                  <a16:creationId xmlns:a16="http://schemas.microsoft.com/office/drawing/2014/main" id="{07B9818A-BC0C-4C8D-8CB3-D8A42E166B74}"/>
                </a:ext>
              </a:extLst>
            </p:cNvPr>
            <p:cNvCxnSpPr>
              <a:cxnSpLocks noChangeShapeType="1"/>
            </p:cNvCxnSpPr>
            <p:nvPr/>
          </p:nvCxnSpPr>
          <p:spPr bwMode="auto">
            <a:xfrm>
              <a:off x="5805" y="7485"/>
              <a:ext cx="1290" cy="450"/>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23" name="AutoShape 16">
              <a:extLst>
                <a:ext uri="{FF2B5EF4-FFF2-40B4-BE49-F238E27FC236}">
                  <a16:creationId xmlns:a16="http://schemas.microsoft.com/office/drawing/2014/main" id="{8AFA1613-99B6-4C98-B46D-D5231EEC458D}"/>
                </a:ext>
              </a:extLst>
            </p:cNvPr>
            <p:cNvCxnSpPr>
              <a:cxnSpLocks noChangeShapeType="1"/>
            </p:cNvCxnSpPr>
            <p:nvPr/>
          </p:nvCxnSpPr>
          <p:spPr bwMode="auto">
            <a:xfrm>
              <a:off x="5805" y="7485"/>
              <a:ext cx="435" cy="450"/>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24" name="AutoShape 17">
              <a:extLst>
                <a:ext uri="{FF2B5EF4-FFF2-40B4-BE49-F238E27FC236}">
                  <a16:creationId xmlns:a16="http://schemas.microsoft.com/office/drawing/2014/main" id="{7C9432C4-DB2B-4195-99EA-5D5AFBFE1DE2}"/>
                </a:ext>
              </a:extLst>
            </p:cNvPr>
            <p:cNvCxnSpPr>
              <a:cxnSpLocks noChangeShapeType="1"/>
            </p:cNvCxnSpPr>
            <p:nvPr/>
          </p:nvCxnSpPr>
          <p:spPr bwMode="auto">
            <a:xfrm flipH="1">
              <a:off x="5220" y="7485"/>
              <a:ext cx="585" cy="360"/>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25" name="AutoShape 18">
              <a:extLst>
                <a:ext uri="{FF2B5EF4-FFF2-40B4-BE49-F238E27FC236}">
                  <a16:creationId xmlns:a16="http://schemas.microsoft.com/office/drawing/2014/main" id="{33B09354-15F8-4947-86B4-72B9F321CBC6}"/>
                </a:ext>
              </a:extLst>
            </p:cNvPr>
            <p:cNvCxnSpPr>
              <a:cxnSpLocks noChangeShapeType="1"/>
            </p:cNvCxnSpPr>
            <p:nvPr/>
          </p:nvCxnSpPr>
          <p:spPr bwMode="auto">
            <a:xfrm>
              <a:off x="5805" y="7485"/>
              <a:ext cx="90" cy="285"/>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26" name="AutoShape 19">
              <a:extLst>
                <a:ext uri="{FF2B5EF4-FFF2-40B4-BE49-F238E27FC236}">
                  <a16:creationId xmlns:a16="http://schemas.microsoft.com/office/drawing/2014/main" id="{D1A65497-92E7-48F7-9408-7A91478091E8}"/>
                </a:ext>
              </a:extLst>
            </p:cNvPr>
            <p:cNvCxnSpPr>
              <a:cxnSpLocks noChangeShapeType="1"/>
            </p:cNvCxnSpPr>
            <p:nvPr/>
          </p:nvCxnSpPr>
          <p:spPr bwMode="auto">
            <a:xfrm>
              <a:off x="5805" y="7485"/>
              <a:ext cx="165" cy="2100"/>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cxnSp>
          <p:nvCxnSpPr>
            <p:cNvPr id="17427" name="AutoShape 20">
              <a:extLst>
                <a:ext uri="{FF2B5EF4-FFF2-40B4-BE49-F238E27FC236}">
                  <a16:creationId xmlns:a16="http://schemas.microsoft.com/office/drawing/2014/main" id="{D458F2AD-6294-4A45-B6DD-83BBCC990141}"/>
                </a:ext>
              </a:extLst>
            </p:cNvPr>
            <p:cNvCxnSpPr>
              <a:cxnSpLocks noChangeShapeType="1"/>
            </p:cNvCxnSpPr>
            <p:nvPr/>
          </p:nvCxnSpPr>
          <p:spPr bwMode="auto">
            <a:xfrm flipH="1">
              <a:off x="4710" y="7485"/>
              <a:ext cx="1095" cy="735"/>
            </a:xfrm>
            <a:prstGeom prst="straightConnector1">
              <a:avLst/>
            </a:prstGeom>
            <a:noFill/>
            <a:ln w="9525">
              <a:solidFill>
                <a:srgbClr val="365F91"/>
              </a:solidFill>
              <a:round/>
              <a:headEnd/>
              <a:tailEnd type="triangle" w="med" len="med"/>
            </a:ln>
            <a:extLst>
              <a:ext uri="{909E8E84-426E-40DD-AFC4-6F175D3DCCD1}">
                <a14:hiddenFill xmlns:a14="http://schemas.microsoft.com/office/drawing/2010/main">
                  <a:noFill/>
                </a14:hiddenFill>
              </a:ext>
            </a:extLst>
          </p:spPr>
        </p:cxnSp>
      </p:grpSp>
    </p:spTree>
    <p:extLst>
      <p:ext uri="{BB962C8B-B14F-4D97-AF65-F5344CB8AC3E}">
        <p14:creationId xmlns:p14="http://schemas.microsoft.com/office/powerpoint/2010/main" val="3392020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投影片編號版面配置區 3">
            <a:extLst>
              <a:ext uri="{FF2B5EF4-FFF2-40B4-BE49-F238E27FC236}">
                <a16:creationId xmlns:a16="http://schemas.microsoft.com/office/drawing/2014/main" id="{5DB3E454-54EC-4649-AF29-AF95E90A4BCA}"/>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01AF6345-83A4-4537-B3C8-67BA5229F30D}" type="slidenum">
              <a:rPr lang="en-US" altLang="zh-TW" sz="1200" b="0">
                <a:latin typeface="Arial" panose="020B0604020202020204" pitchFamily="34" charset="0"/>
                <a:ea typeface="新細明體" panose="02020500000000000000" pitchFamily="18" charset="-120"/>
              </a:rPr>
              <a:pPr>
                <a:spcBef>
                  <a:spcPct val="0"/>
                </a:spcBef>
                <a:buClrTx/>
                <a:buSzTx/>
                <a:buFontTx/>
                <a:buNone/>
              </a:pPr>
              <a:t>26</a:t>
            </a:fld>
            <a:endParaRPr lang="en-US" altLang="zh-TW" sz="1200" b="0">
              <a:latin typeface="Arial" panose="020B0604020202020204" pitchFamily="34" charset="0"/>
              <a:ea typeface="新細明體" panose="02020500000000000000" pitchFamily="18" charset="-120"/>
            </a:endParaRPr>
          </a:p>
        </p:txBody>
      </p:sp>
      <p:sp>
        <p:nvSpPr>
          <p:cNvPr id="18435" name="Rectangle 4">
            <a:extLst>
              <a:ext uri="{FF2B5EF4-FFF2-40B4-BE49-F238E27FC236}">
                <a16:creationId xmlns:a16="http://schemas.microsoft.com/office/drawing/2014/main" id="{8CDE52F6-4BFB-4503-B739-60F320882AE5}"/>
              </a:ext>
            </a:extLst>
          </p:cNvPr>
          <p:cNvSpPr>
            <a:spLocks noChangeArrowheads="1"/>
          </p:cNvSpPr>
          <p:nvPr/>
        </p:nvSpPr>
        <p:spPr bwMode="auto">
          <a:xfrm>
            <a:off x="4198939" y="1141414"/>
            <a:ext cx="3800475"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lgn="ctr" eaLnBrk="1" hangingPunct="1">
              <a:spcBef>
                <a:spcPct val="0"/>
              </a:spcBef>
              <a:buClrTx/>
              <a:buSzTx/>
              <a:buFontTx/>
              <a:buNone/>
            </a:pPr>
            <a:r>
              <a:rPr lang="zh-TW" altLang="en-US" sz="1600"/>
              <a:t>表 </a:t>
            </a:r>
            <a:r>
              <a:rPr lang="en-US" altLang="zh-TW" sz="1600"/>
              <a:t>20 - 5  </a:t>
            </a:r>
            <a:r>
              <a:rPr lang="zh-TW" altLang="en-US" sz="1600"/>
              <a:t>不同職業別影響線上行為意圖</a:t>
            </a:r>
          </a:p>
        </p:txBody>
      </p:sp>
      <p:graphicFrame>
        <p:nvGraphicFramePr>
          <p:cNvPr id="236433" name="Group 913">
            <a:extLst>
              <a:ext uri="{FF2B5EF4-FFF2-40B4-BE49-F238E27FC236}">
                <a16:creationId xmlns:a16="http://schemas.microsoft.com/office/drawing/2014/main" id="{B71F179F-4DE4-4D1D-A07F-FC67F12514E0}"/>
              </a:ext>
            </a:extLst>
          </p:cNvPr>
          <p:cNvGraphicFramePr>
            <a:graphicFrameLocks noGrp="1"/>
          </p:cNvGraphicFramePr>
          <p:nvPr/>
        </p:nvGraphicFramePr>
        <p:xfrm>
          <a:off x="2819400" y="1524000"/>
          <a:ext cx="6696078" cy="4800596"/>
        </p:xfrm>
        <a:graphic>
          <a:graphicData uri="http://schemas.openxmlformats.org/drawingml/2006/table">
            <a:tbl>
              <a:tblPr/>
              <a:tblGrid>
                <a:gridCol w="1066800">
                  <a:extLst>
                    <a:ext uri="{9D8B030D-6E8A-4147-A177-3AD203B41FA5}">
                      <a16:colId xmlns:a16="http://schemas.microsoft.com/office/drawing/2014/main" val="20000"/>
                    </a:ext>
                  </a:extLst>
                </a:gridCol>
                <a:gridCol w="938213">
                  <a:extLst>
                    <a:ext uri="{9D8B030D-6E8A-4147-A177-3AD203B41FA5}">
                      <a16:colId xmlns:a16="http://schemas.microsoft.com/office/drawing/2014/main" val="20001"/>
                    </a:ext>
                  </a:extLst>
                </a:gridCol>
                <a:gridCol w="938213">
                  <a:extLst>
                    <a:ext uri="{9D8B030D-6E8A-4147-A177-3AD203B41FA5}">
                      <a16:colId xmlns:a16="http://schemas.microsoft.com/office/drawing/2014/main" val="20002"/>
                    </a:ext>
                  </a:extLst>
                </a:gridCol>
                <a:gridCol w="938213">
                  <a:extLst>
                    <a:ext uri="{9D8B030D-6E8A-4147-A177-3AD203B41FA5}">
                      <a16:colId xmlns:a16="http://schemas.microsoft.com/office/drawing/2014/main" val="20003"/>
                    </a:ext>
                  </a:extLst>
                </a:gridCol>
                <a:gridCol w="938213">
                  <a:extLst>
                    <a:ext uri="{9D8B030D-6E8A-4147-A177-3AD203B41FA5}">
                      <a16:colId xmlns:a16="http://schemas.microsoft.com/office/drawing/2014/main" val="20004"/>
                    </a:ext>
                  </a:extLst>
                </a:gridCol>
                <a:gridCol w="938213">
                  <a:extLst>
                    <a:ext uri="{9D8B030D-6E8A-4147-A177-3AD203B41FA5}">
                      <a16:colId xmlns:a16="http://schemas.microsoft.com/office/drawing/2014/main" val="20005"/>
                    </a:ext>
                  </a:extLst>
                </a:gridCol>
                <a:gridCol w="938213">
                  <a:extLst>
                    <a:ext uri="{9D8B030D-6E8A-4147-A177-3AD203B41FA5}">
                      <a16:colId xmlns:a16="http://schemas.microsoft.com/office/drawing/2014/main" val="20006"/>
                    </a:ext>
                  </a:extLst>
                </a:gridCol>
              </a:tblGrid>
              <a:tr h="563831">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群組</a:t>
                      </a:r>
                    </a:p>
                    <a:p>
                      <a:pPr marL="0" marR="0" lvl="0" indent="0" algn="ctr" defTabSz="914400" rtl="0" eaLnBrk="0" fontAlgn="base" latinLnBrk="0" hangingPunct="0">
                        <a:lnSpc>
                          <a:spcPct val="100000"/>
                        </a:lnSpc>
                        <a:spcBef>
                          <a:spcPct val="0"/>
                        </a:spcBef>
                        <a:spcAft>
                          <a:spcPct val="0"/>
                        </a:spcAft>
                        <a:buClrTx/>
                        <a:buSzTx/>
                        <a:buFontTx/>
                        <a:buNone/>
                        <a:tabLst/>
                      </a:pPr>
                      <a:r>
                        <a:rPr kumimoji="1" lang="zh-TW" altLang="en-US" sz="1200" b="1" i="0" u="none" strike="noStrike" cap="none" normalizeH="0" baseline="0" dirty="0">
                          <a:ln>
                            <a:noFill/>
                          </a:ln>
                          <a:solidFill>
                            <a:schemeClr val="tx1"/>
                          </a:solidFill>
                          <a:effectLst/>
                          <a:latin typeface="+mn-lt"/>
                          <a:ea typeface="微軟正黑體" pitchFamily="34" charset="-120"/>
                          <a:cs typeface="Times New Roman" pitchFamily="18" charset="0"/>
                        </a:rPr>
                        <a:t>變數名稱</a:t>
                      </a:r>
                    </a:p>
                  </a:txBody>
                  <a:tcPr marL="90000" marR="90000" marT="46800" marB="46800" anchor="ctr" anchorCtr="1"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學生</a:t>
                      </a:r>
                      <a:endParaRPr kumimoji="1" lang="en-US" altLang="zh-TW"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p>
                      <a:pPr marL="0" marR="0" lvl="0" indent="0" algn="ctr" defTabSz="914400" rtl="0" fontAlgn="base" latinLnBrk="0">
                        <a:lnSpc>
                          <a:spcPct val="100000"/>
                        </a:lnSpc>
                        <a:spcBef>
                          <a:spcPct val="0"/>
                        </a:spcBef>
                        <a:spcAft>
                          <a:spcPct val="0"/>
                        </a:spcAft>
                        <a:buClrTx/>
                        <a:buSzTx/>
                        <a:buFontTx/>
                        <a:buNone/>
                        <a:tabLst/>
                      </a:pP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1</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公務員</a:t>
                      </a:r>
                      <a:endParaRPr kumimoji="1" lang="en-US" altLang="zh-TW"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p>
                      <a:pPr marL="0" marR="0" lvl="0" indent="0" algn="ctr" defTabSz="914400" rtl="0" fontAlgn="base" latinLnBrk="0">
                        <a:lnSpc>
                          <a:spcPct val="100000"/>
                        </a:lnSpc>
                        <a:spcBef>
                          <a:spcPct val="0"/>
                        </a:spcBef>
                        <a:spcAft>
                          <a:spcPct val="0"/>
                        </a:spcAft>
                        <a:buClrTx/>
                        <a:buSzTx/>
                        <a:buFontTx/>
                        <a:buNone/>
                        <a:tabLst/>
                      </a:pP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2</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員工</a:t>
                      </a:r>
                      <a:endParaRPr kumimoji="1" lang="en-US" altLang="zh-TW"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p>
                      <a:pPr marL="0" marR="0" lvl="0" indent="0" algn="ctr" defTabSz="914400" rtl="0" fontAlgn="base" latinLnBrk="0">
                        <a:lnSpc>
                          <a:spcPct val="100000"/>
                        </a:lnSpc>
                        <a:spcBef>
                          <a:spcPct val="0"/>
                        </a:spcBef>
                        <a:spcAft>
                          <a:spcPct val="0"/>
                        </a:spcAft>
                        <a:buClrTx/>
                        <a:buSzTx/>
                        <a:buFontTx/>
                        <a:buNone/>
                        <a:tabLst/>
                      </a:pP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3</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老闆</a:t>
                      </a:r>
                      <a:endParaRPr kumimoji="1" lang="en-US" altLang="zh-TW"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p>
                      <a:pPr marL="0" marR="0" lvl="0" indent="0" algn="ctr" defTabSz="914400" rtl="0" fontAlgn="base" latinLnBrk="0">
                        <a:lnSpc>
                          <a:spcPct val="100000"/>
                        </a:lnSpc>
                        <a:spcBef>
                          <a:spcPct val="0"/>
                        </a:spcBef>
                        <a:spcAft>
                          <a:spcPct val="0"/>
                        </a:spcAft>
                        <a:buClrTx/>
                        <a:buSzTx/>
                        <a:buFontTx/>
                        <a:buNone/>
                        <a:tabLst/>
                      </a:pP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4</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自由業</a:t>
                      </a:r>
                      <a:endParaRPr kumimoji="1" lang="en-US" altLang="zh-TW"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p>
                      <a:pPr marL="0" marR="0" lvl="0" indent="0" algn="ctr" defTabSz="914400" rtl="0" fontAlgn="base" latinLnBrk="0">
                        <a:lnSpc>
                          <a:spcPct val="100000"/>
                        </a:lnSpc>
                        <a:spcBef>
                          <a:spcPct val="0"/>
                        </a:spcBef>
                        <a:spcAft>
                          <a:spcPct val="0"/>
                        </a:spcAft>
                        <a:buClrTx/>
                        <a:buSzTx/>
                        <a:buFontTx/>
                        <a:buNone/>
                        <a:tabLst/>
                      </a:pP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5</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其它</a:t>
                      </a:r>
                      <a:endParaRPr kumimoji="1" lang="en-US" altLang="zh-TW"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p>
                      <a:pPr marL="0" marR="0" lvl="0" indent="0" algn="ctr" defTabSz="914400" rtl="0" fontAlgn="base" latinLnBrk="0">
                        <a:lnSpc>
                          <a:spcPct val="100000"/>
                        </a:lnSpc>
                        <a:spcBef>
                          <a:spcPct val="0"/>
                        </a:spcBef>
                        <a:spcAft>
                          <a:spcPct val="0"/>
                        </a:spcAft>
                        <a:buClrTx/>
                        <a:buSzTx/>
                        <a:buFontTx/>
                        <a:buNone/>
                        <a:tabLst/>
                      </a:pP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6</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000099"/>
                    </a:solidFill>
                  </a:tcPr>
                </a:tc>
                <a:extLst>
                  <a:ext uri="{0D108BD9-81ED-4DB2-BD59-A6C34878D82A}">
                    <a16:rowId xmlns:a16="http://schemas.microsoft.com/office/drawing/2014/main" val="10000"/>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afm</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1"/>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pm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2"/>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acm</a:t>
                      </a: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3"/>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opf</a:t>
                      </a: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4"/>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ops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5"/>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ab</a:t>
                      </a: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6"/>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ks_co</a:t>
                      </a: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7"/>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ks_ks</a:t>
                      </a: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8"/>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ift</a:t>
                      </a: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9"/>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idt</a:t>
                      </a: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10"/>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bli</a:t>
                      </a: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11"/>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err="1">
                          <a:ln>
                            <a:noFill/>
                          </a:ln>
                          <a:solidFill>
                            <a:schemeClr val="tx1"/>
                          </a:solidFill>
                          <a:effectLst/>
                          <a:latin typeface="+mn-lt"/>
                          <a:ea typeface="微軟正黑體" pitchFamily="34" charset="-120"/>
                          <a:cs typeface="Times New Roman" pitchFamily="18" charset="0"/>
                        </a:rPr>
                        <a:t>cpi</a:t>
                      </a: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12"/>
                  </a:ext>
                </a:extLst>
              </a:tr>
              <a:tr h="325905">
                <a:tc>
                  <a:txBody>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1" lang="en-US"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rPr>
                        <a:t>cri     </a:t>
                      </a:r>
                      <a:endParaRPr kumimoji="1" lang="zh-TW" altLang="en-US" sz="1200" b="1" i="0" u="none" strike="noStrike" kern="1200" cap="none" normalizeH="0" baseline="0" dirty="0">
                        <a:ln>
                          <a:noFill/>
                        </a:ln>
                        <a:solidFill>
                          <a:schemeClr val="tx1"/>
                        </a:solidFill>
                        <a:effectLst/>
                        <a:latin typeface="+mn-lt"/>
                        <a:ea typeface="微軟正黑體" pitchFamily="34" charset="-120"/>
                        <a:cs typeface="Times New Roman" pitchFamily="18" charset="0"/>
                      </a:endParaRPr>
                    </a:p>
                  </a:txBody>
                  <a:tcPr marL="68580" marR="68580" marT="0" marB="0" anchor="ctr">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lumMod val="75000"/>
                      </a:schemeClr>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r>
                        <a:rPr kumimoji="1" lang="zh-TW"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fontAlgn="base" latinLnBrk="0">
                        <a:lnSpc>
                          <a:spcPct val="100000"/>
                        </a:lnSpc>
                        <a:spcBef>
                          <a:spcPct val="0"/>
                        </a:spcBef>
                        <a:spcAft>
                          <a:spcPct val="0"/>
                        </a:spcAft>
                        <a:buClrTx/>
                        <a:buSzTx/>
                        <a:buFontTx/>
                        <a:buNone/>
                        <a:tabLst/>
                      </a:pPr>
                      <a:endParaRPr kumimoji="1" lang="en-US" altLang="en-US" sz="1200" b="1" i="0" u="none" strike="noStrike" kern="1200" cap="none" normalizeH="0" baseline="0" dirty="0">
                        <a:ln>
                          <a:noFill/>
                        </a:ln>
                        <a:solidFill>
                          <a:schemeClr val="tx1"/>
                        </a:solidFill>
                        <a:effectLst/>
                        <a:latin typeface="Batang" pitchFamily="18" charset="-127"/>
                        <a:ea typeface="Batang" pitchFamily="18" charset="-127"/>
                        <a:cs typeface="Times New Roman" pitchFamily="18" charset="0"/>
                      </a:endParaRPr>
                    </a:p>
                  </a:txBody>
                  <a:tcPr marL="68580" marR="68580" marT="0" marB="0" anchor="ctr">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13"/>
                  </a:ext>
                </a:extLst>
              </a:tr>
            </a:tbl>
          </a:graphicData>
        </a:graphic>
      </p:graphicFrame>
      <p:sp>
        <p:nvSpPr>
          <p:cNvPr id="18558" name="Rectangle 910">
            <a:extLst>
              <a:ext uri="{FF2B5EF4-FFF2-40B4-BE49-F238E27FC236}">
                <a16:creationId xmlns:a16="http://schemas.microsoft.com/office/drawing/2014/main" id="{F0DAA7D4-69E5-4192-BCAA-7EDED14C5D71}"/>
              </a:ext>
            </a:extLst>
          </p:cNvPr>
          <p:cNvSpPr>
            <a:spLocks noChangeArrowheads="1"/>
          </p:cNvSpPr>
          <p:nvPr/>
        </p:nvSpPr>
        <p:spPr bwMode="auto">
          <a:xfrm>
            <a:off x="3276600" y="228600"/>
            <a:ext cx="65532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r>
              <a:rPr lang="en-US" altLang="zh-TW" sz="4000"/>
              <a:t>20.4  </a:t>
            </a:r>
            <a:r>
              <a:rPr lang="zh-TW" altLang="en-US" sz="4000"/>
              <a:t>多元尺度法範例</a:t>
            </a:r>
          </a:p>
        </p:txBody>
      </p:sp>
    </p:spTree>
    <p:extLst>
      <p:ext uri="{BB962C8B-B14F-4D97-AF65-F5344CB8AC3E}">
        <p14:creationId xmlns:p14="http://schemas.microsoft.com/office/powerpoint/2010/main" val="25335168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投影片編號版面配置區 3">
            <a:extLst>
              <a:ext uri="{FF2B5EF4-FFF2-40B4-BE49-F238E27FC236}">
                <a16:creationId xmlns:a16="http://schemas.microsoft.com/office/drawing/2014/main" id="{A9AF7AC6-3AB7-480E-99CD-E04853CD4190}"/>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a:spcBef>
                <a:spcPct val="0"/>
              </a:spcBef>
              <a:buClrTx/>
              <a:buSzTx/>
              <a:buFontTx/>
              <a:buNone/>
            </a:pPr>
            <a:fld id="{F7F7A5FA-E202-4B83-A15F-8A2826CFD903}" type="slidenum">
              <a:rPr lang="en-US" altLang="zh-TW" sz="1200" b="0">
                <a:latin typeface="Arial" panose="020B0604020202020204" pitchFamily="34" charset="0"/>
                <a:ea typeface="新細明體" panose="02020500000000000000" pitchFamily="18" charset="-120"/>
              </a:rPr>
              <a:pPr>
                <a:spcBef>
                  <a:spcPct val="0"/>
                </a:spcBef>
                <a:buClrTx/>
                <a:buSzTx/>
                <a:buFontTx/>
                <a:buNone/>
              </a:pPr>
              <a:t>27</a:t>
            </a:fld>
            <a:endParaRPr lang="en-US" altLang="zh-TW" sz="1200" b="0">
              <a:latin typeface="Arial" panose="020B0604020202020204" pitchFamily="34" charset="0"/>
              <a:ea typeface="新細明體" panose="02020500000000000000" pitchFamily="18" charset="-120"/>
            </a:endParaRPr>
          </a:p>
        </p:txBody>
      </p:sp>
      <p:sp>
        <p:nvSpPr>
          <p:cNvPr id="19459" name="Text Box 4">
            <a:extLst>
              <a:ext uri="{FF2B5EF4-FFF2-40B4-BE49-F238E27FC236}">
                <a16:creationId xmlns:a16="http://schemas.microsoft.com/office/drawing/2014/main" id="{02CAC781-ADE9-4F80-A268-E24E20BDE22A}"/>
              </a:ext>
            </a:extLst>
          </p:cNvPr>
          <p:cNvSpPr txBox="1">
            <a:spLocks noChangeArrowheads="1"/>
          </p:cNvSpPr>
          <p:nvPr/>
        </p:nvSpPr>
        <p:spPr bwMode="auto">
          <a:xfrm>
            <a:off x="2133600" y="1389063"/>
            <a:ext cx="8534400" cy="464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lnSpc>
                <a:spcPct val="160000"/>
              </a:lnSpc>
              <a:spcBef>
                <a:spcPct val="0"/>
              </a:spcBef>
              <a:buClrTx/>
              <a:buSzTx/>
              <a:buFontTx/>
              <a:buNone/>
            </a:pPr>
            <a:r>
              <a:rPr lang="zh-TW" altLang="en-US" sz="2600"/>
              <a:t>由圖</a:t>
            </a:r>
            <a:r>
              <a:rPr lang="en-US" altLang="zh-TW" sz="2600"/>
              <a:t>20—3</a:t>
            </a:r>
            <a:r>
              <a:rPr lang="zh-TW" altLang="en-US" sz="2600"/>
              <a:t>之知覺圖與表</a:t>
            </a:r>
            <a:r>
              <a:rPr lang="en-US" altLang="zh-TW" sz="2600"/>
              <a:t>20—5</a:t>
            </a:r>
            <a:r>
              <a:rPr lang="zh-TW" altLang="en-US" sz="2600"/>
              <a:t>之示意圖，我們可以得知，</a:t>
            </a:r>
          </a:p>
          <a:p>
            <a:pPr eaLnBrk="1" hangingPunct="1">
              <a:lnSpc>
                <a:spcPct val="150000"/>
              </a:lnSpc>
              <a:spcBef>
                <a:spcPct val="0"/>
              </a:spcBef>
              <a:buClrTx/>
              <a:buSzTx/>
              <a:buFontTx/>
              <a:buNone/>
            </a:pPr>
            <a:r>
              <a:rPr lang="zh-TW" altLang="en-US" sz="2400"/>
              <a:t>對於影響線上社群行為意圖過程中，</a:t>
            </a:r>
            <a:endParaRPr lang="en-US" altLang="zh-TW" sz="2400"/>
          </a:p>
          <a:p>
            <a:pPr eaLnBrk="1" hangingPunct="1">
              <a:lnSpc>
                <a:spcPct val="150000"/>
              </a:lnSpc>
              <a:spcBef>
                <a:spcPct val="0"/>
              </a:spcBef>
              <a:buClrTx/>
              <a:buSzTx/>
              <a:buFontTx/>
              <a:buNone/>
            </a:pPr>
            <a:r>
              <a:rPr lang="zh-TW" altLang="en-US" sz="2400">
                <a:solidFill>
                  <a:srgbClr val="FFCC99"/>
                </a:solidFill>
              </a:rPr>
              <a:t>學生最重視權力動機、與會員分享及認同基礎；</a:t>
            </a:r>
          </a:p>
          <a:p>
            <a:pPr eaLnBrk="1" hangingPunct="1">
              <a:lnSpc>
                <a:spcPct val="150000"/>
              </a:lnSpc>
              <a:spcBef>
                <a:spcPct val="0"/>
              </a:spcBef>
              <a:buClrTx/>
              <a:buSzTx/>
              <a:buFontTx/>
              <a:buNone/>
            </a:pPr>
            <a:r>
              <a:rPr lang="zh-TW" altLang="en-US" sz="2400">
                <a:solidFill>
                  <a:srgbClr val="FFCC99"/>
                </a:solidFill>
              </a:rPr>
              <a:t>公務員最重視從屬動機、權力動機以及與會員分享；</a:t>
            </a:r>
          </a:p>
          <a:p>
            <a:pPr eaLnBrk="1" hangingPunct="1">
              <a:lnSpc>
                <a:spcPct val="150000"/>
              </a:lnSpc>
              <a:spcBef>
                <a:spcPct val="0"/>
              </a:spcBef>
              <a:buClrTx/>
              <a:buSzTx/>
              <a:buFontTx/>
              <a:buNone/>
            </a:pPr>
            <a:r>
              <a:rPr lang="zh-TW" altLang="en-US" sz="2400">
                <a:solidFill>
                  <a:srgbClr val="FFCC99"/>
                </a:solidFill>
              </a:rPr>
              <a:t>企業員工最重視從屬動機、支持以及與公司分享；</a:t>
            </a:r>
          </a:p>
          <a:p>
            <a:pPr eaLnBrk="1" hangingPunct="1">
              <a:lnSpc>
                <a:spcPct val="150000"/>
              </a:lnSpc>
              <a:spcBef>
                <a:spcPct val="0"/>
              </a:spcBef>
              <a:buClrTx/>
              <a:buSzTx/>
              <a:buFontTx/>
              <a:buNone/>
            </a:pPr>
            <a:r>
              <a:rPr lang="zh-TW" altLang="en-US" sz="2400">
                <a:solidFill>
                  <a:srgbClr val="FFCC99"/>
                </a:solidFill>
              </a:rPr>
              <a:t>老闆最重視支持、資訊基礎與社群參與；</a:t>
            </a:r>
          </a:p>
          <a:p>
            <a:pPr eaLnBrk="1" hangingPunct="1">
              <a:lnSpc>
                <a:spcPct val="150000"/>
              </a:lnSpc>
              <a:spcBef>
                <a:spcPct val="0"/>
              </a:spcBef>
              <a:buClrTx/>
              <a:buSzTx/>
              <a:buFontTx/>
              <a:buNone/>
            </a:pPr>
            <a:r>
              <a:rPr lang="zh-TW" altLang="en-US" sz="2400">
                <a:solidFill>
                  <a:srgbClr val="FFCC99"/>
                </a:solidFill>
              </a:rPr>
              <a:t>自由業最重視網站效能與社群推薦；</a:t>
            </a:r>
          </a:p>
          <a:p>
            <a:pPr eaLnBrk="1" hangingPunct="1">
              <a:lnSpc>
                <a:spcPct val="160000"/>
              </a:lnSpc>
              <a:spcBef>
                <a:spcPct val="0"/>
              </a:spcBef>
              <a:buClrTx/>
              <a:buSzTx/>
              <a:buFontTx/>
              <a:buNone/>
            </a:pPr>
            <a:endParaRPr lang="zh-TW" altLang="en-US" sz="2400"/>
          </a:p>
        </p:txBody>
      </p:sp>
      <p:sp>
        <p:nvSpPr>
          <p:cNvPr id="19460" name="Rectangle 5">
            <a:extLst>
              <a:ext uri="{FF2B5EF4-FFF2-40B4-BE49-F238E27FC236}">
                <a16:creationId xmlns:a16="http://schemas.microsoft.com/office/drawing/2014/main" id="{0963AD4B-0BFB-4871-96F8-5E232D3CD75A}"/>
              </a:ext>
            </a:extLst>
          </p:cNvPr>
          <p:cNvSpPr>
            <a:spLocks noChangeArrowheads="1"/>
          </p:cNvSpPr>
          <p:nvPr/>
        </p:nvSpPr>
        <p:spPr bwMode="auto">
          <a:xfrm>
            <a:off x="3276600" y="228600"/>
            <a:ext cx="6553200" cy="83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Clr>
                <a:schemeClr val="tx2"/>
              </a:buClr>
              <a:buSzPct val="115000"/>
              <a:buFont typeface="Wingdings" panose="05000000000000000000" pitchFamily="2" charset="2"/>
              <a:buChar char="§"/>
              <a:defRPr sz="2800" b="1">
                <a:solidFill>
                  <a:schemeClr val="tx1"/>
                </a:solidFill>
                <a:latin typeface="微軟正黑體" panose="020B0604030504040204" pitchFamily="34" charset="-120"/>
                <a:ea typeface="微軟正黑體" panose="020B0604030504040204" pitchFamily="34" charset="-120"/>
              </a:defRPr>
            </a:lvl1pPr>
            <a:lvl2pPr marL="742950" indent="-285750">
              <a:spcBef>
                <a:spcPct val="20000"/>
              </a:spcBef>
              <a:buClr>
                <a:schemeClr val="accent1"/>
              </a:buClr>
              <a:buFont typeface="Wingdings" panose="05000000000000000000" pitchFamily="2" charset="2"/>
              <a:buChar char="§"/>
              <a:defRPr sz="2400" b="1">
                <a:solidFill>
                  <a:schemeClr val="tx1"/>
                </a:solidFill>
                <a:latin typeface="微軟正黑體" panose="020B0604030504040204" pitchFamily="34" charset="-120"/>
                <a:ea typeface="微軟正黑體" panose="020B0604030504040204" pitchFamily="34" charset="-120"/>
              </a:defRPr>
            </a:lvl2pPr>
            <a:lvl3pPr marL="11430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3pPr>
            <a:lvl4pPr marL="16002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4pPr>
            <a:lvl5pPr marL="2057400" indent="-228600">
              <a:spcBef>
                <a:spcPct val="20000"/>
              </a:spcBef>
              <a:buChar char="»"/>
              <a:defRPr sz="2000">
                <a:solidFill>
                  <a:schemeClr val="tx1"/>
                </a:solidFill>
                <a:latin typeface="微軟正黑體" panose="020B0604030504040204" pitchFamily="34" charset="-120"/>
                <a:ea typeface="微軟正黑體" panose="020B0604030504040204" pitchFamily="34" charset="-120"/>
              </a:defRPr>
            </a:lvl5pPr>
            <a:lvl6pPr marL="25146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6pPr>
            <a:lvl7pPr marL="29718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7pPr>
            <a:lvl8pPr marL="34290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8pPr>
            <a:lvl9pPr marL="3886200" indent="-228600" eaLnBrk="0" fontAlgn="base" hangingPunct="0">
              <a:spcBef>
                <a:spcPct val="20000"/>
              </a:spcBef>
              <a:spcAft>
                <a:spcPct val="0"/>
              </a:spcAft>
              <a:buChar char="»"/>
              <a:defRPr sz="2000">
                <a:solidFill>
                  <a:schemeClr val="tx1"/>
                </a:solidFill>
                <a:latin typeface="微軟正黑體" panose="020B0604030504040204" pitchFamily="34" charset="-120"/>
                <a:ea typeface="微軟正黑體" panose="020B0604030504040204" pitchFamily="34" charset="-120"/>
              </a:defRPr>
            </a:lvl9pPr>
          </a:lstStyle>
          <a:p>
            <a:pPr eaLnBrk="1" hangingPunct="1">
              <a:spcBef>
                <a:spcPct val="0"/>
              </a:spcBef>
              <a:buClrTx/>
              <a:buSzTx/>
              <a:buFontTx/>
              <a:buNone/>
            </a:pPr>
            <a:r>
              <a:rPr lang="en-US" altLang="zh-TW" sz="4000"/>
              <a:t>20.4  </a:t>
            </a:r>
            <a:r>
              <a:rPr lang="zh-TW" altLang="en-US" sz="4000"/>
              <a:t>多元尺度法範例</a:t>
            </a:r>
          </a:p>
        </p:txBody>
      </p:sp>
    </p:spTree>
    <p:extLst>
      <p:ext uri="{BB962C8B-B14F-4D97-AF65-F5344CB8AC3E}">
        <p14:creationId xmlns:p14="http://schemas.microsoft.com/office/powerpoint/2010/main" val="1110642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986A717E-CFB4-44CE-ABE6-9273D5FB4C88}"/>
              </a:ext>
            </a:extLst>
          </p:cNvPr>
          <p:cNvSpPr>
            <a:spLocks noGrp="1"/>
          </p:cNvSpPr>
          <p:nvPr>
            <p:ph type="title"/>
          </p:nvPr>
        </p:nvSpPr>
        <p:spPr/>
        <p:txBody>
          <a:bodyPr/>
          <a:lstStyle/>
          <a:p>
            <a:r>
              <a:rPr lang="en-US" altLang="zh-TW" dirty="0"/>
              <a:t>MDS</a:t>
            </a:r>
            <a:r>
              <a:rPr lang="zh-TW" altLang="en-US" dirty="0"/>
              <a:t> 要解決的問題</a:t>
            </a:r>
            <a:endParaRPr lang="en-US" altLang="zh-TW" dirty="0"/>
          </a:p>
        </p:txBody>
      </p:sp>
      <p:sp>
        <p:nvSpPr>
          <p:cNvPr id="3" name="內容版面配置區 2">
            <a:extLst>
              <a:ext uri="{FF2B5EF4-FFF2-40B4-BE49-F238E27FC236}">
                <a16:creationId xmlns:a16="http://schemas.microsoft.com/office/drawing/2014/main" id="{4CA96740-5182-4828-88B6-F21DFB1BCE7B}"/>
              </a:ext>
            </a:extLst>
          </p:cNvPr>
          <p:cNvSpPr>
            <a:spLocks noGrp="1"/>
          </p:cNvSpPr>
          <p:nvPr>
            <p:ph idx="1"/>
          </p:nvPr>
        </p:nvSpPr>
        <p:spPr/>
        <p:txBody>
          <a:bodyPr/>
          <a:lstStyle/>
          <a:p>
            <a:r>
              <a:rPr lang="zh-TW" altLang="en-US" dirty="0"/>
              <a:t>當</a:t>
            </a:r>
            <a:r>
              <a:rPr lang="en-US" altLang="zh-TW" dirty="0"/>
              <a:t>n</a:t>
            </a:r>
            <a:r>
              <a:rPr lang="zh-TW" altLang="en-US" dirty="0"/>
              <a:t>個物件（</a:t>
            </a:r>
            <a:r>
              <a:rPr lang="en-US" altLang="zh-TW" dirty="0"/>
              <a:t>object</a:t>
            </a:r>
            <a:r>
              <a:rPr lang="zh-TW" altLang="en-US" dirty="0"/>
              <a:t>）中各對物件之間的相似性（或距離）給定時，將這些物件在低維空間中的表示</a:t>
            </a:r>
            <a:endParaRPr lang="en-US" altLang="zh-TW" dirty="0"/>
          </a:p>
          <a:p>
            <a:r>
              <a:rPr lang="zh-TW" altLang="en-US" dirty="0"/>
              <a:t>使其盡可能與原先的相似性（或距離），「大體匹配」，使得由降維所引起的任何變形達到最小</a:t>
            </a:r>
            <a:br>
              <a:rPr lang="en-US" altLang="zh-TW" dirty="0"/>
            </a:br>
            <a:endParaRPr lang="en-US" altLang="zh-TW" dirty="0"/>
          </a:p>
          <a:p>
            <a:r>
              <a:rPr lang="en-US" altLang="zh-TW" dirty="0"/>
              <a:t>matrix MDS : </a:t>
            </a:r>
            <a:r>
              <a:rPr lang="zh-TW" altLang="en-US" dirty="0"/>
              <a:t>利用原始相似性（距離）的實際數值為間隔尺度和比率尺度</a:t>
            </a:r>
            <a:endParaRPr lang="en-US" altLang="zh-TW" dirty="0"/>
          </a:p>
          <a:p>
            <a:r>
              <a:rPr lang="en-US" altLang="zh-TW" dirty="0"/>
              <a:t>nonmatrix</a:t>
            </a:r>
            <a:r>
              <a:rPr lang="zh-TW" altLang="en-US" dirty="0"/>
              <a:t> </a:t>
            </a:r>
            <a:r>
              <a:rPr lang="en-US" altLang="zh-TW" dirty="0"/>
              <a:t>MDS : </a:t>
            </a:r>
            <a:r>
              <a:rPr lang="zh-TW" altLang="en-US" dirty="0"/>
              <a:t>非</a:t>
            </a:r>
            <a:r>
              <a:rPr lang="en-US" altLang="zh-TW" dirty="0"/>
              <a:t>matrix </a:t>
            </a:r>
            <a:r>
              <a:rPr lang="zh-TW" altLang="en-US" dirty="0"/>
              <a:t>的 </a:t>
            </a:r>
            <a:r>
              <a:rPr lang="en-US" altLang="zh-TW" dirty="0"/>
              <a:t>MDS  </a:t>
            </a:r>
            <a:endParaRPr lang="zh-TW" altLang="en-US" dirty="0"/>
          </a:p>
        </p:txBody>
      </p:sp>
    </p:spTree>
    <p:extLst>
      <p:ext uri="{BB962C8B-B14F-4D97-AF65-F5344CB8AC3E}">
        <p14:creationId xmlns:p14="http://schemas.microsoft.com/office/powerpoint/2010/main" val="30519091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BCE0E331-3777-4300-B4E2-F48227704823}"/>
              </a:ext>
            </a:extLst>
          </p:cNvPr>
          <p:cNvSpPr>
            <a:spLocks noGrp="1"/>
          </p:cNvSpPr>
          <p:nvPr>
            <p:ph type="title"/>
          </p:nvPr>
        </p:nvSpPr>
        <p:spPr/>
        <p:txBody>
          <a:bodyPr/>
          <a:lstStyle/>
          <a:p>
            <a:r>
              <a:rPr lang="zh-TW" altLang="en-US" dirty="0"/>
              <a:t>用飛行距離來做出地圖</a:t>
            </a:r>
          </a:p>
        </p:txBody>
      </p:sp>
      <p:sp>
        <p:nvSpPr>
          <p:cNvPr id="3" name="內容版面配置區 2">
            <a:extLst>
              <a:ext uri="{FF2B5EF4-FFF2-40B4-BE49-F238E27FC236}">
                <a16:creationId xmlns:a16="http://schemas.microsoft.com/office/drawing/2014/main" id="{7D10DE94-CDB2-48D6-821B-ACB2133DDF7F}"/>
              </a:ext>
            </a:extLst>
          </p:cNvPr>
          <p:cNvSpPr>
            <a:spLocks noGrp="1"/>
          </p:cNvSpPr>
          <p:nvPr>
            <p:ph idx="1"/>
          </p:nvPr>
        </p:nvSpPr>
        <p:spPr>
          <a:xfrm>
            <a:off x="838200" y="1825625"/>
            <a:ext cx="10515600" cy="4351338"/>
          </a:xfrm>
        </p:spPr>
        <p:txBody>
          <a:bodyPr/>
          <a:lstStyle/>
          <a:p>
            <a:r>
              <a:rPr lang="zh-TW" altLang="en-US" dirty="0"/>
              <a:t>下表是美國十個城市之間的飛行距離，我們想在平面座標上據此標出這</a:t>
            </a:r>
            <a:r>
              <a:rPr lang="en-US" altLang="zh-TW" dirty="0"/>
              <a:t>10</a:t>
            </a:r>
            <a:r>
              <a:rPr lang="zh-TW" altLang="en-US" dirty="0"/>
              <a:t>城市之間的相對位置，使之盡可能接近表中的距離資料</a:t>
            </a:r>
          </a:p>
        </p:txBody>
      </p:sp>
      <p:pic>
        <p:nvPicPr>
          <p:cNvPr id="1026" name="Picture 2" descr="https://img-blog.csdn.net/20180304053740908">
            <a:extLst>
              <a:ext uri="{FF2B5EF4-FFF2-40B4-BE49-F238E27FC236}">
                <a16:creationId xmlns:a16="http://schemas.microsoft.com/office/drawing/2014/main" id="{23414993-3446-42C8-A9F9-CAB9D5A52D7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0407" y="2998712"/>
            <a:ext cx="8775700" cy="29595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77641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C833BD5-C3C6-4EEA-82E3-B1B4CAA60C7F}"/>
              </a:ext>
            </a:extLst>
          </p:cNvPr>
          <p:cNvSpPr>
            <a:spLocks noGrp="1"/>
          </p:cNvSpPr>
          <p:nvPr>
            <p:ph type="title"/>
          </p:nvPr>
        </p:nvSpPr>
        <p:spPr/>
        <p:txBody>
          <a:bodyPr/>
          <a:lstStyle/>
          <a:p>
            <a:r>
              <a:rPr lang="zh-TW" altLang="en-US" dirty="0"/>
              <a:t>用</a:t>
            </a:r>
            <a:r>
              <a:rPr lang="en-US" altLang="zh-TW" dirty="0"/>
              <a:t>MDS</a:t>
            </a:r>
            <a:r>
              <a:rPr lang="zh-TW" altLang="en-US" dirty="0"/>
              <a:t>得出降維後的相對座標</a:t>
            </a:r>
          </a:p>
        </p:txBody>
      </p:sp>
      <p:pic>
        <p:nvPicPr>
          <p:cNvPr id="2050" name="Picture 2" descr="https://img-blog.csdn.net/20180303044621651">
            <a:extLst>
              <a:ext uri="{FF2B5EF4-FFF2-40B4-BE49-F238E27FC236}">
                <a16:creationId xmlns:a16="http://schemas.microsoft.com/office/drawing/2014/main" id="{4FDC96CD-73C4-4D86-8069-1EFF9BBD01A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10352" y="2004530"/>
            <a:ext cx="7015922" cy="4351338"/>
          </a:xfrm>
          <a:prstGeom prst="rect">
            <a:avLst/>
          </a:prstGeom>
          <a:noFill/>
          <a:extLst>
            <a:ext uri="{909E8E84-426E-40DD-AFC4-6F175D3DCCD1}">
              <a14:hiddenFill xmlns:a14="http://schemas.microsoft.com/office/drawing/2010/main">
                <a:solidFill>
                  <a:srgbClr val="FFFFFF"/>
                </a:solidFill>
              </a14:hiddenFill>
            </a:ext>
          </a:extLst>
        </p:spPr>
      </p:pic>
      <p:cxnSp>
        <p:nvCxnSpPr>
          <p:cNvPr id="5" name="直線單箭頭接點 4">
            <a:extLst>
              <a:ext uri="{FF2B5EF4-FFF2-40B4-BE49-F238E27FC236}">
                <a16:creationId xmlns:a16="http://schemas.microsoft.com/office/drawing/2014/main" id="{297AA49F-97ED-4B93-92C2-33D411DC6EE4}"/>
              </a:ext>
            </a:extLst>
          </p:cNvPr>
          <p:cNvCxnSpPr/>
          <p:nvPr/>
        </p:nvCxnSpPr>
        <p:spPr>
          <a:xfrm flipV="1">
            <a:off x="4442791" y="3578087"/>
            <a:ext cx="2136913" cy="3975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直線單箭頭接點 6">
            <a:extLst>
              <a:ext uri="{FF2B5EF4-FFF2-40B4-BE49-F238E27FC236}">
                <a16:creationId xmlns:a16="http://schemas.microsoft.com/office/drawing/2014/main" id="{97C8598B-F674-4364-9D3B-E2194401B05E}"/>
              </a:ext>
            </a:extLst>
          </p:cNvPr>
          <p:cNvCxnSpPr>
            <a:cxnSpLocks/>
          </p:cNvCxnSpPr>
          <p:nvPr/>
        </p:nvCxnSpPr>
        <p:spPr>
          <a:xfrm flipV="1">
            <a:off x="4442791" y="2892287"/>
            <a:ext cx="427383" cy="10833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直線單箭頭接點 9">
            <a:extLst>
              <a:ext uri="{FF2B5EF4-FFF2-40B4-BE49-F238E27FC236}">
                <a16:creationId xmlns:a16="http://schemas.microsoft.com/office/drawing/2014/main" id="{6039EB50-D833-4939-8CE6-AA4EC05CC42A}"/>
              </a:ext>
            </a:extLst>
          </p:cNvPr>
          <p:cNvCxnSpPr>
            <a:cxnSpLocks/>
          </p:cNvCxnSpPr>
          <p:nvPr/>
        </p:nvCxnSpPr>
        <p:spPr>
          <a:xfrm flipH="1">
            <a:off x="3518453" y="3975652"/>
            <a:ext cx="924338" cy="121257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文字方塊 11">
            <a:extLst>
              <a:ext uri="{FF2B5EF4-FFF2-40B4-BE49-F238E27FC236}">
                <a16:creationId xmlns:a16="http://schemas.microsoft.com/office/drawing/2014/main" id="{499513FF-1D4A-49C3-9DB5-1A79FFC156BB}"/>
              </a:ext>
            </a:extLst>
          </p:cNvPr>
          <p:cNvSpPr txBox="1"/>
          <p:nvPr/>
        </p:nvSpPr>
        <p:spPr>
          <a:xfrm>
            <a:off x="3657600" y="4494077"/>
            <a:ext cx="785191" cy="369332"/>
          </a:xfrm>
          <a:prstGeom prst="rect">
            <a:avLst/>
          </a:prstGeom>
          <a:noFill/>
        </p:spPr>
        <p:txBody>
          <a:bodyPr wrap="square" rtlCol="0">
            <a:spAutoFit/>
          </a:bodyPr>
          <a:lstStyle/>
          <a:p>
            <a:r>
              <a:rPr lang="en-US" altLang="zh-TW" dirty="0"/>
              <a:t>604</a:t>
            </a:r>
            <a:endParaRPr lang="zh-TW" altLang="en-US" dirty="0"/>
          </a:p>
        </p:txBody>
      </p:sp>
      <p:sp>
        <p:nvSpPr>
          <p:cNvPr id="14" name="文字方塊 13">
            <a:extLst>
              <a:ext uri="{FF2B5EF4-FFF2-40B4-BE49-F238E27FC236}">
                <a16:creationId xmlns:a16="http://schemas.microsoft.com/office/drawing/2014/main" id="{BC4AFACB-6CC6-4785-9048-A88D79625FF4}"/>
              </a:ext>
            </a:extLst>
          </p:cNvPr>
          <p:cNvSpPr txBox="1"/>
          <p:nvPr/>
        </p:nvSpPr>
        <p:spPr>
          <a:xfrm>
            <a:off x="5143499" y="3606320"/>
            <a:ext cx="785191" cy="369332"/>
          </a:xfrm>
          <a:prstGeom prst="rect">
            <a:avLst/>
          </a:prstGeom>
          <a:noFill/>
        </p:spPr>
        <p:txBody>
          <a:bodyPr wrap="square" rtlCol="0">
            <a:spAutoFit/>
          </a:bodyPr>
          <a:lstStyle/>
          <a:p>
            <a:r>
              <a:rPr lang="en-US" altLang="zh-TW" dirty="0"/>
              <a:t>1212</a:t>
            </a:r>
            <a:endParaRPr lang="zh-TW" altLang="en-US" dirty="0"/>
          </a:p>
        </p:txBody>
      </p:sp>
      <p:sp>
        <p:nvSpPr>
          <p:cNvPr id="15" name="文字方塊 14">
            <a:extLst>
              <a:ext uri="{FF2B5EF4-FFF2-40B4-BE49-F238E27FC236}">
                <a16:creationId xmlns:a16="http://schemas.microsoft.com/office/drawing/2014/main" id="{9F123FB8-11F1-45A1-AC69-BFB566FB71E5}"/>
              </a:ext>
            </a:extLst>
          </p:cNvPr>
          <p:cNvSpPr txBox="1"/>
          <p:nvPr/>
        </p:nvSpPr>
        <p:spPr>
          <a:xfrm>
            <a:off x="4263886" y="3064638"/>
            <a:ext cx="785191" cy="369332"/>
          </a:xfrm>
          <a:prstGeom prst="rect">
            <a:avLst/>
          </a:prstGeom>
          <a:noFill/>
        </p:spPr>
        <p:txBody>
          <a:bodyPr wrap="square" rtlCol="0">
            <a:spAutoFit/>
          </a:bodyPr>
          <a:lstStyle/>
          <a:p>
            <a:r>
              <a:rPr lang="en-US" altLang="zh-TW" dirty="0"/>
              <a:t>587</a:t>
            </a:r>
            <a:endParaRPr lang="zh-TW" altLang="en-US" dirty="0"/>
          </a:p>
        </p:txBody>
      </p:sp>
      <p:cxnSp>
        <p:nvCxnSpPr>
          <p:cNvPr id="16" name="直線單箭頭接點 15">
            <a:extLst>
              <a:ext uri="{FF2B5EF4-FFF2-40B4-BE49-F238E27FC236}">
                <a16:creationId xmlns:a16="http://schemas.microsoft.com/office/drawing/2014/main" id="{5DFF1FEA-6833-4647-B7EF-52931AAFBB92}"/>
              </a:ext>
            </a:extLst>
          </p:cNvPr>
          <p:cNvCxnSpPr>
            <a:cxnSpLocks/>
          </p:cNvCxnSpPr>
          <p:nvPr/>
        </p:nvCxnSpPr>
        <p:spPr>
          <a:xfrm flipV="1">
            <a:off x="3588026" y="3975653"/>
            <a:ext cx="4984472" cy="12125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文字方塊 17">
            <a:extLst>
              <a:ext uri="{FF2B5EF4-FFF2-40B4-BE49-F238E27FC236}">
                <a16:creationId xmlns:a16="http://schemas.microsoft.com/office/drawing/2014/main" id="{2449F9BB-834B-4B84-9F4D-2F9946E1DB84}"/>
              </a:ext>
            </a:extLst>
          </p:cNvPr>
          <p:cNvSpPr txBox="1"/>
          <p:nvPr/>
        </p:nvSpPr>
        <p:spPr>
          <a:xfrm>
            <a:off x="5750892" y="4316763"/>
            <a:ext cx="785191" cy="369332"/>
          </a:xfrm>
          <a:prstGeom prst="rect">
            <a:avLst/>
          </a:prstGeom>
          <a:noFill/>
        </p:spPr>
        <p:txBody>
          <a:bodyPr wrap="square" rtlCol="0">
            <a:spAutoFit/>
          </a:bodyPr>
          <a:lstStyle/>
          <a:p>
            <a:r>
              <a:rPr lang="en-US" altLang="zh-TW" dirty="0"/>
              <a:t>2594</a:t>
            </a:r>
            <a:endParaRPr lang="zh-TW" altLang="en-US" dirty="0"/>
          </a:p>
        </p:txBody>
      </p:sp>
    </p:spTree>
    <p:extLst>
      <p:ext uri="{BB962C8B-B14F-4D97-AF65-F5344CB8AC3E}">
        <p14:creationId xmlns:p14="http://schemas.microsoft.com/office/powerpoint/2010/main" val="690412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https://img-blog.csdn.net/20180303035906662">
            <a:extLst>
              <a:ext uri="{FF2B5EF4-FFF2-40B4-BE49-F238E27FC236}">
                <a16:creationId xmlns:a16="http://schemas.microsoft.com/office/drawing/2014/main" id="{C5CF4ABD-DD50-4CE4-8AC0-7701803155CC}"/>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5874396" y="1277426"/>
            <a:ext cx="5311764" cy="5473544"/>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https://img-blog.csdn.net/20180303044621651">
            <a:extLst>
              <a:ext uri="{FF2B5EF4-FFF2-40B4-BE49-F238E27FC236}">
                <a16:creationId xmlns:a16="http://schemas.microsoft.com/office/drawing/2014/main" id="{EE0D4401-11BC-482F-AA54-B36399E193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1406" y="2160062"/>
            <a:ext cx="5794594" cy="4121533"/>
          </a:xfrm>
          <a:prstGeom prst="rect">
            <a:avLst/>
          </a:prstGeom>
          <a:noFill/>
          <a:extLst>
            <a:ext uri="{909E8E84-426E-40DD-AFC4-6F175D3DCCD1}">
              <a14:hiddenFill xmlns:a14="http://schemas.microsoft.com/office/drawing/2010/main">
                <a:solidFill>
                  <a:srgbClr val="FFFFFF"/>
                </a:solidFill>
              </a14:hiddenFill>
            </a:ext>
          </a:extLst>
        </p:spPr>
      </p:pic>
      <p:sp>
        <p:nvSpPr>
          <p:cNvPr id="2" name="標題 1">
            <a:extLst>
              <a:ext uri="{FF2B5EF4-FFF2-40B4-BE49-F238E27FC236}">
                <a16:creationId xmlns:a16="http://schemas.microsoft.com/office/drawing/2014/main" id="{493CBC96-425A-4CFA-83D2-2EEFDF6E07F0}"/>
              </a:ext>
            </a:extLst>
          </p:cNvPr>
          <p:cNvSpPr>
            <a:spLocks noGrp="1"/>
          </p:cNvSpPr>
          <p:nvPr>
            <p:ph type="title"/>
          </p:nvPr>
        </p:nvSpPr>
        <p:spPr/>
        <p:txBody>
          <a:bodyPr/>
          <a:lstStyle/>
          <a:p>
            <a:r>
              <a:rPr lang="en-US" altLang="zh-TW" dirty="0"/>
              <a:t>MDS</a:t>
            </a:r>
            <a:r>
              <a:rPr lang="zh-TW" altLang="en-US" dirty="0"/>
              <a:t>地圖和實際地圖的比較</a:t>
            </a:r>
          </a:p>
        </p:txBody>
      </p:sp>
      <p:sp>
        <p:nvSpPr>
          <p:cNvPr id="9" name="橢圓 8">
            <a:extLst>
              <a:ext uri="{FF2B5EF4-FFF2-40B4-BE49-F238E27FC236}">
                <a16:creationId xmlns:a16="http://schemas.microsoft.com/office/drawing/2014/main" id="{E87C4CDA-D482-45DE-A0AA-7671BBFDFDC0}"/>
              </a:ext>
            </a:extLst>
          </p:cNvPr>
          <p:cNvSpPr/>
          <p:nvPr/>
        </p:nvSpPr>
        <p:spPr>
          <a:xfrm>
            <a:off x="7485273" y="3434584"/>
            <a:ext cx="964326" cy="406754"/>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橢圓 10">
            <a:extLst>
              <a:ext uri="{FF2B5EF4-FFF2-40B4-BE49-F238E27FC236}">
                <a16:creationId xmlns:a16="http://schemas.microsoft.com/office/drawing/2014/main" id="{64CC8C22-DE79-448E-8190-181076AA9AF1}"/>
              </a:ext>
            </a:extLst>
          </p:cNvPr>
          <p:cNvSpPr/>
          <p:nvPr/>
        </p:nvSpPr>
        <p:spPr>
          <a:xfrm>
            <a:off x="9536685" y="4689530"/>
            <a:ext cx="724513" cy="447429"/>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橢圓 11">
            <a:extLst>
              <a:ext uri="{FF2B5EF4-FFF2-40B4-BE49-F238E27FC236}">
                <a16:creationId xmlns:a16="http://schemas.microsoft.com/office/drawing/2014/main" id="{2C8DFBBE-48DB-48BE-A9C0-7224AFD5B3C7}"/>
              </a:ext>
            </a:extLst>
          </p:cNvPr>
          <p:cNvSpPr/>
          <p:nvPr/>
        </p:nvSpPr>
        <p:spPr>
          <a:xfrm>
            <a:off x="3552701" y="3447838"/>
            <a:ext cx="964326" cy="406754"/>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橢圓 12">
            <a:extLst>
              <a:ext uri="{FF2B5EF4-FFF2-40B4-BE49-F238E27FC236}">
                <a16:creationId xmlns:a16="http://schemas.microsoft.com/office/drawing/2014/main" id="{2DC8B6C3-2C4E-4B97-8504-F14FD1C2FC3D}"/>
              </a:ext>
            </a:extLst>
          </p:cNvPr>
          <p:cNvSpPr/>
          <p:nvPr/>
        </p:nvSpPr>
        <p:spPr>
          <a:xfrm>
            <a:off x="784236" y="5010896"/>
            <a:ext cx="724513" cy="447429"/>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文字方塊 6">
            <a:extLst>
              <a:ext uri="{FF2B5EF4-FFF2-40B4-BE49-F238E27FC236}">
                <a16:creationId xmlns:a16="http://schemas.microsoft.com/office/drawing/2014/main" id="{48114C21-A320-42C6-9F01-5672F3031D97}"/>
              </a:ext>
            </a:extLst>
          </p:cNvPr>
          <p:cNvSpPr txBox="1"/>
          <p:nvPr/>
        </p:nvSpPr>
        <p:spPr>
          <a:xfrm>
            <a:off x="2034537" y="1791766"/>
            <a:ext cx="2686550" cy="461665"/>
          </a:xfrm>
          <a:prstGeom prst="rect">
            <a:avLst/>
          </a:prstGeom>
          <a:noFill/>
        </p:spPr>
        <p:txBody>
          <a:bodyPr wrap="square" rtlCol="0">
            <a:spAutoFit/>
          </a:bodyPr>
          <a:lstStyle/>
          <a:p>
            <a:r>
              <a:rPr lang="zh-TW" altLang="en-US" sz="2400" dirty="0"/>
              <a:t>左右好像顛倒了</a:t>
            </a:r>
            <a:r>
              <a:rPr lang="en-US" altLang="zh-TW" sz="2400" dirty="0"/>
              <a:t>!?</a:t>
            </a:r>
            <a:endParaRPr lang="zh-TW" altLang="en-US" sz="2400" dirty="0"/>
          </a:p>
        </p:txBody>
      </p:sp>
    </p:spTree>
    <p:extLst>
      <p:ext uri="{BB962C8B-B14F-4D97-AF65-F5344CB8AC3E}">
        <p14:creationId xmlns:p14="http://schemas.microsoft.com/office/powerpoint/2010/main" val="851251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img-blog.csdn.net/20180303045222443">
            <a:extLst>
              <a:ext uri="{FF2B5EF4-FFF2-40B4-BE49-F238E27FC236}">
                <a16:creationId xmlns:a16="http://schemas.microsoft.com/office/drawing/2014/main" id="{58CFC67B-AF5D-4F2D-9D88-37C74E2A439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6605" y="2007704"/>
            <a:ext cx="5597791" cy="4235106"/>
          </a:xfrm>
          <a:prstGeom prst="rect">
            <a:avLst/>
          </a:prstGeom>
          <a:noFill/>
          <a:extLst>
            <a:ext uri="{909E8E84-426E-40DD-AFC4-6F175D3DCCD1}">
              <a14:hiddenFill xmlns:a14="http://schemas.microsoft.com/office/drawing/2010/main">
                <a:solidFill>
                  <a:srgbClr val="FFFFFF"/>
                </a:solidFill>
              </a14:hiddenFill>
            </a:ext>
          </a:extLst>
        </p:spPr>
      </p:pic>
      <p:sp>
        <p:nvSpPr>
          <p:cNvPr id="2" name="標題 1">
            <a:extLst>
              <a:ext uri="{FF2B5EF4-FFF2-40B4-BE49-F238E27FC236}">
                <a16:creationId xmlns:a16="http://schemas.microsoft.com/office/drawing/2014/main" id="{7A690658-C2E7-4703-97B2-ECE560343E6B}"/>
              </a:ext>
            </a:extLst>
          </p:cNvPr>
          <p:cNvSpPr>
            <a:spLocks noGrp="1"/>
          </p:cNvSpPr>
          <p:nvPr>
            <p:ph type="title"/>
          </p:nvPr>
        </p:nvSpPr>
        <p:spPr/>
        <p:txBody>
          <a:bodyPr/>
          <a:lstStyle/>
          <a:p>
            <a:r>
              <a:rPr lang="en-US" altLang="zh-TW" dirty="0"/>
              <a:t>MDS</a:t>
            </a:r>
            <a:r>
              <a:rPr lang="zh-TW" altLang="en-US" dirty="0"/>
              <a:t>地圖完成了</a:t>
            </a:r>
          </a:p>
        </p:txBody>
      </p:sp>
      <p:pic>
        <p:nvPicPr>
          <p:cNvPr id="4" name="Picture 2" descr="https://img-blog.csdn.net/20180303035906662">
            <a:extLst>
              <a:ext uri="{FF2B5EF4-FFF2-40B4-BE49-F238E27FC236}">
                <a16:creationId xmlns:a16="http://schemas.microsoft.com/office/drawing/2014/main" id="{40B29B6E-8383-4212-B9BD-139740649C6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74396" y="1277426"/>
            <a:ext cx="5311764" cy="5473544"/>
          </a:xfrm>
          <a:prstGeom prst="rect">
            <a:avLst/>
          </a:prstGeom>
          <a:noFill/>
          <a:extLst>
            <a:ext uri="{909E8E84-426E-40DD-AFC4-6F175D3DCCD1}">
              <a14:hiddenFill xmlns:a14="http://schemas.microsoft.com/office/drawing/2010/main">
                <a:solidFill>
                  <a:srgbClr val="FFFFFF"/>
                </a:solidFill>
              </a14:hiddenFill>
            </a:ext>
          </a:extLst>
        </p:spPr>
      </p:pic>
      <p:sp>
        <p:nvSpPr>
          <p:cNvPr id="6" name="橢圓 5">
            <a:extLst>
              <a:ext uri="{FF2B5EF4-FFF2-40B4-BE49-F238E27FC236}">
                <a16:creationId xmlns:a16="http://schemas.microsoft.com/office/drawing/2014/main" id="{3243F8D5-0CE4-416E-9D61-24FD203D0B77}"/>
              </a:ext>
            </a:extLst>
          </p:cNvPr>
          <p:cNvSpPr/>
          <p:nvPr/>
        </p:nvSpPr>
        <p:spPr>
          <a:xfrm>
            <a:off x="7485273" y="3434584"/>
            <a:ext cx="964326" cy="406754"/>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橢圓 6">
            <a:extLst>
              <a:ext uri="{FF2B5EF4-FFF2-40B4-BE49-F238E27FC236}">
                <a16:creationId xmlns:a16="http://schemas.microsoft.com/office/drawing/2014/main" id="{5AD4DD09-EFDE-482D-B19A-61BB00656C02}"/>
              </a:ext>
            </a:extLst>
          </p:cNvPr>
          <p:cNvSpPr/>
          <p:nvPr/>
        </p:nvSpPr>
        <p:spPr>
          <a:xfrm>
            <a:off x="9536685" y="4689530"/>
            <a:ext cx="724513" cy="447429"/>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橢圓 7">
            <a:extLst>
              <a:ext uri="{FF2B5EF4-FFF2-40B4-BE49-F238E27FC236}">
                <a16:creationId xmlns:a16="http://schemas.microsoft.com/office/drawing/2014/main" id="{82C0D86C-A80D-4DFC-A027-03D01F85ECD7}"/>
              </a:ext>
            </a:extLst>
          </p:cNvPr>
          <p:cNvSpPr/>
          <p:nvPr/>
        </p:nvSpPr>
        <p:spPr>
          <a:xfrm>
            <a:off x="2391972" y="3449357"/>
            <a:ext cx="964326" cy="406754"/>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橢圓 8">
            <a:extLst>
              <a:ext uri="{FF2B5EF4-FFF2-40B4-BE49-F238E27FC236}">
                <a16:creationId xmlns:a16="http://schemas.microsoft.com/office/drawing/2014/main" id="{784240D6-BB10-48E4-A207-99C1BA6BF0ED}"/>
              </a:ext>
            </a:extLst>
          </p:cNvPr>
          <p:cNvSpPr/>
          <p:nvPr/>
        </p:nvSpPr>
        <p:spPr>
          <a:xfrm>
            <a:off x="5149883" y="5136959"/>
            <a:ext cx="724513" cy="447429"/>
          </a:xfrm>
          <a:prstGeom prst="ellipse">
            <a:avLst/>
          </a:prstGeom>
          <a:noFill/>
          <a:ln w="285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41966948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08441DA-61BF-4E08-A29C-C1E612D283DC}"/>
              </a:ext>
            </a:extLst>
          </p:cNvPr>
          <p:cNvSpPr>
            <a:spLocks noGrp="1"/>
          </p:cNvSpPr>
          <p:nvPr>
            <p:ph type="title"/>
          </p:nvPr>
        </p:nvSpPr>
        <p:spPr/>
        <p:txBody>
          <a:bodyPr/>
          <a:lstStyle/>
          <a:p>
            <a:r>
              <a:rPr lang="en-US" altLang="zh-TW" dirty="0"/>
              <a:t>PCA vs MDS</a:t>
            </a:r>
            <a:endParaRPr lang="zh-TW" altLang="en-US" dirty="0"/>
          </a:p>
        </p:txBody>
      </p:sp>
      <p:sp>
        <p:nvSpPr>
          <p:cNvPr id="3" name="內容版面配置區 2">
            <a:extLst>
              <a:ext uri="{FF2B5EF4-FFF2-40B4-BE49-F238E27FC236}">
                <a16:creationId xmlns:a16="http://schemas.microsoft.com/office/drawing/2014/main" id="{14ADACF1-B185-47DF-A9E7-9786115EBB81}"/>
              </a:ext>
            </a:extLst>
          </p:cNvPr>
          <p:cNvSpPr>
            <a:spLocks noGrp="1"/>
          </p:cNvSpPr>
          <p:nvPr>
            <p:ph idx="1"/>
          </p:nvPr>
        </p:nvSpPr>
        <p:spPr/>
        <p:txBody>
          <a:bodyPr/>
          <a:lstStyle/>
          <a:p>
            <a:r>
              <a:rPr lang="en-US" altLang="zh-TW" dirty="0"/>
              <a:t>PCA minimizes dimensions, preserving covariance of data.</a:t>
            </a:r>
            <a:br>
              <a:rPr lang="en-US" altLang="zh-TW" dirty="0"/>
            </a:br>
            <a:endParaRPr lang="en-US" altLang="zh-TW" dirty="0"/>
          </a:p>
          <a:p>
            <a:r>
              <a:rPr lang="en-US" altLang="zh-TW" dirty="0"/>
              <a:t>MDS minimizes dimensions, preserving distance between data points.</a:t>
            </a:r>
            <a:br>
              <a:rPr lang="en-US" altLang="zh-TW" dirty="0"/>
            </a:br>
            <a:endParaRPr lang="en-US" altLang="zh-TW" dirty="0"/>
          </a:p>
          <a:p>
            <a:r>
              <a:rPr lang="en-US" altLang="zh-TW" dirty="0"/>
              <a:t>They are same, if covariance in data = </a:t>
            </a:r>
            <a:r>
              <a:rPr lang="en-US" altLang="zh-TW" dirty="0" err="1"/>
              <a:t>euclidean</a:t>
            </a:r>
            <a:r>
              <a:rPr lang="en-US" altLang="zh-TW" dirty="0"/>
              <a:t> distance between data points in high dimension.</a:t>
            </a:r>
            <a:br>
              <a:rPr lang="en-US" altLang="zh-TW" dirty="0"/>
            </a:br>
            <a:endParaRPr lang="en-US" altLang="zh-TW" dirty="0"/>
          </a:p>
          <a:p>
            <a:r>
              <a:rPr lang="en-US" altLang="zh-TW" dirty="0"/>
              <a:t>They are different, if distance measure is different.</a:t>
            </a:r>
            <a:endParaRPr lang="zh-TW" altLang="en-US" dirty="0"/>
          </a:p>
        </p:txBody>
      </p:sp>
    </p:spTree>
    <p:extLst>
      <p:ext uri="{BB962C8B-B14F-4D97-AF65-F5344CB8AC3E}">
        <p14:creationId xmlns:p14="http://schemas.microsoft.com/office/powerpoint/2010/main" val="23083378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8C5A616-3EC6-4897-A1B7-BEEA563A8232}"/>
              </a:ext>
            </a:extLst>
          </p:cNvPr>
          <p:cNvSpPr>
            <a:spLocks noGrp="1"/>
          </p:cNvSpPr>
          <p:nvPr>
            <p:ph type="title"/>
          </p:nvPr>
        </p:nvSpPr>
        <p:spPr/>
        <p:txBody>
          <a:bodyPr/>
          <a:lstStyle/>
          <a:p>
            <a:r>
              <a:rPr lang="en-US" altLang="zh-TW" dirty="0"/>
              <a:t>A practical algorithm of MDS</a:t>
            </a:r>
            <a:endParaRPr lang="zh-TW" altLang="en-US" dirty="0"/>
          </a:p>
        </p:txBody>
      </p:sp>
      <p:sp>
        <p:nvSpPr>
          <p:cNvPr id="3" name="內容版面配置區 2">
            <a:extLst>
              <a:ext uri="{FF2B5EF4-FFF2-40B4-BE49-F238E27FC236}">
                <a16:creationId xmlns:a16="http://schemas.microsoft.com/office/drawing/2014/main" id="{6C1F19B3-1F98-4B8C-A7BB-B468578DBE6B}"/>
              </a:ext>
            </a:extLst>
          </p:cNvPr>
          <p:cNvSpPr>
            <a:spLocks noGrp="1"/>
          </p:cNvSpPr>
          <p:nvPr>
            <p:ph idx="1"/>
          </p:nvPr>
        </p:nvSpPr>
        <p:spPr/>
        <p:txBody>
          <a:bodyPr>
            <a:normAutofit/>
          </a:bodyPr>
          <a:lstStyle/>
          <a:p>
            <a:r>
              <a:rPr lang="en-US" altLang="zh-TW" dirty="0"/>
              <a:t>1. start with distances </a:t>
            </a:r>
            <a:r>
              <a:rPr lang="en-US" altLang="zh-TW" i="1" dirty="0"/>
              <a:t>d</a:t>
            </a:r>
            <a:r>
              <a:rPr lang="en-US" altLang="zh-TW" dirty="0"/>
              <a:t> </a:t>
            </a:r>
            <a:r>
              <a:rPr lang="en-US" altLang="zh-TW" i="1" baseline="-25000" dirty="0" err="1"/>
              <a:t>ij</a:t>
            </a:r>
            <a:endParaRPr lang="en-US" altLang="zh-TW" dirty="0"/>
          </a:p>
          <a:p>
            <a:r>
              <a:rPr lang="en-US" altLang="zh-TW" dirty="0"/>
              <a:t>2. define   A=−</a:t>
            </a:r>
            <a:r>
              <a:rPr lang="en-US" altLang="zh-TW" dirty="0">
                <a:solidFill>
                  <a:srgbClr val="666666"/>
                </a:solidFill>
                <a:latin typeface="Georgia" panose="02040502050405020303" pitchFamily="18" charset="0"/>
                <a:ea typeface="MathJax_Main"/>
              </a:rPr>
              <a:t> -1/2*</a:t>
            </a:r>
            <a:r>
              <a:rPr lang="zh-TW" altLang="zh-TW" dirty="0">
                <a:solidFill>
                  <a:srgbClr val="666666"/>
                </a:solidFill>
                <a:latin typeface="Georgia" panose="02040502050405020303" pitchFamily="18" charset="0"/>
                <a:ea typeface="MathJax_Math-italic"/>
              </a:rPr>
              <a:t>d</a:t>
            </a:r>
            <a:r>
              <a:rPr lang="zh-TW" altLang="zh-TW" sz="1600" dirty="0">
                <a:solidFill>
                  <a:srgbClr val="666666"/>
                </a:solidFill>
                <a:latin typeface="Georgia" panose="02040502050405020303" pitchFamily="18" charset="0"/>
                <a:ea typeface="MathJax_Main-italic"/>
              </a:rPr>
              <a:t>ij</a:t>
            </a:r>
            <a:endParaRPr lang="en-US" altLang="zh-TW" dirty="0"/>
          </a:p>
          <a:p>
            <a:r>
              <a:rPr lang="en-US" altLang="zh-TW" dirty="0"/>
              <a:t>3. </a:t>
            </a:r>
            <a:r>
              <a:rPr lang="en-US" altLang="zh-TW" dirty="0">
                <a:solidFill>
                  <a:srgbClr val="FF0000"/>
                </a:solidFill>
              </a:rPr>
              <a:t>put   B=(</a:t>
            </a:r>
            <a:r>
              <a:rPr lang="en-US" altLang="zh-TW" dirty="0" err="1">
                <a:solidFill>
                  <a:srgbClr val="FF0000"/>
                </a:solidFill>
              </a:rPr>
              <a:t>aij</a:t>
            </a:r>
            <a:r>
              <a:rPr lang="en-US" altLang="zh-TW" dirty="0">
                <a:solidFill>
                  <a:srgbClr val="FF0000"/>
                </a:solidFill>
              </a:rPr>
              <a:t>−ai∙−</a:t>
            </a:r>
            <a:r>
              <a:rPr lang="en-US" altLang="zh-TW" dirty="0" err="1">
                <a:solidFill>
                  <a:srgbClr val="FF0000"/>
                </a:solidFill>
              </a:rPr>
              <a:t>a∙j+a</a:t>
            </a:r>
            <a:r>
              <a:rPr lang="en-US" altLang="zh-TW" dirty="0">
                <a:solidFill>
                  <a:srgbClr val="FF0000"/>
                </a:solidFill>
              </a:rPr>
              <a:t>∙∙) </a:t>
            </a:r>
          </a:p>
          <a:p>
            <a:r>
              <a:rPr lang="en-US" altLang="zh-TW" dirty="0"/>
              <a:t>4. </a:t>
            </a:r>
            <a:r>
              <a:rPr lang="en-US" altLang="zh-TW" dirty="0">
                <a:solidFill>
                  <a:srgbClr val="FF0000"/>
                </a:solidFill>
              </a:rPr>
              <a:t>find the eigenvalues   </a:t>
            </a:r>
            <a:r>
              <a:rPr lang="en-US" altLang="zh-TW" dirty="0"/>
              <a:t>λ</a:t>
            </a:r>
            <a:r>
              <a:rPr lang="en-US" altLang="zh-TW" sz="1800" dirty="0"/>
              <a:t>1</a:t>
            </a:r>
            <a:r>
              <a:rPr lang="en-US" altLang="zh-TW" dirty="0"/>
              <a:t>,…,</a:t>
            </a:r>
            <a:r>
              <a:rPr lang="en-US" altLang="zh-TW" dirty="0" err="1"/>
              <a:t>λ</a:t>
            </a:r>
            <a:r>
              <a:rPr lang="en-US" altLang="zh-TW" sz="1800" dirty="0" err="1"/>
              <a:t>p</a:t>
            </a:r>
            <a:r>
              <a:rPr lang="en-US" altLang="zh-TW" dirty="0"/>
              <a:t>  and the associated eigenvectors </a:t>
            </a:r>
            <a:r>
              <a:rPr lang="en-US" altLang="zh-TW" dirty="0">
                <a:solidFill>
                  <a:srgbClr val="666666"/>
                </a:solidFill>
                <a:latin typeface="Georgia" panose="02040502050405020303" pitchFamily="18" charset="0"/>
                <a:ea typeface="MathJax_Main"/>
              </a:rPr>
              <a:t> </a:t>
            </a:r>
            <a:r>
              <a:rPr lang="en-US" altLang="zh-TW" dirty="0"/>
              <a:t>γ</a:t>
            </a:r>
            <a:r>
              <a:rPr lang="en-US" altLang="zh-TW" sz="1600" dirty="0">
                <a:solidFill>
                  <a:srgbClr val="666666"/>
                </a:solidFill>
                <a:latin typeface="Georgia" panose="02040502050405020303" pitchFamily="18" charset="0"/>
                <a:ea typeface="MathJax_Main-italic"/>
              </a:rPr>
              <a:t>1</a:t>
            </a:r>
            <a:r>
              <a:rPr lang="en-US" altLang="zh-TW" dirty="0"/>
              <a:t>,…,</a:t>
            </a:r>
            <a:r>
              <a:rPr lang="en-US" altLang="zh-TW" dirty="0" err="1"/>
              <a:t>γ</a:t>
            </a:r>
            <a:r>
              <a:rPr lang="en-US" altLang="zh-TW" sz="2000" dirty="0" err="1"/>
              <a:t>p</a:t>
            </a:r>
            <a:r>
              <a:rPr lang="en-US" altLang="zh-TW" dirty="0"/>
              <a:t>  where the eigenvectors are </a:t>
            </a:r>
            <a:r>
              <a:rPr lang="en-US" altLang="zh-TW" dirty="0" err="1"/>
              <a:t>normalised</a:t>
            </a:r>
            <a:endParaRPr lang="en-US" altLang="zh-TW" dirty="0"/>
          </a:p>
          <a:p>
            <a:r>
              <a:rPr lang="en-US" altLang="zh-TW" dirty="0"/>
              <a:t>5. Choose an appropriate number of dimensions p (ideally p = 2) </a:t>
            </a:r>
          </a:p>
          <a:p>
            <a:r>
              <a:rPr lang="en-US" altLang="zh-TW" dirty="0"/>
              <a:t>6. The coordinates of the </a:t>
            </a:r>
            <a:r>
              <a:rPr lang="en-US" altLang="zh-TW" dirty="0">
                <a:solidFill>
                  <a:srgbClr val="FF0000"/>
                </a:solidFill>
              </a:rPr>
              <a:t>n points in the Euclidean space </a:t>
            </a:r>
            <a:r>
              <a:rPr lang="en-US" altLang="zh-TW" dirty="0"/>
              <a:t>are given by   </a:t>
            </a:r>
            <a:r>
              <a:rPr lang="en-US" altLang="zh-TW" dirty="0" err="1"/>
              <a:t>x</a:t>
            </a:r>
            <a:r>
              <a:rPr lang="en-US" altLang="zh-TW" sz="2000" dirty="0" err="1"/>
              <a:t>ij</a:t>
            </a:r>
            <a:r>
              <a:rPr lang="en-US" altLang="zh-TW" dirty="0"/>
              <a:t>=γ</a:t>
            </a:r>
            <a:r>
              <a:rPr lang="en-US" altLang="zh-TW" sz="2000" dirty="0"/>
              <a:t>ij</a:t>
            </a:r>
            <a:r>
              <a:rPr lang="en-US" altLang="zh-TW" dirty="0"/>
              <a:t>λ</a:t>
            </a:r>
            <a:r>
              <a:rPr lang="en-US" altLang="zh-TW" sz="2000" dirty="0"/>
              <a:t>j</a:t>
            </a:r>
            <a:r>
              <a:rPr lang="en-US" altLang="zh-TW" dirty="0"/>
              <a:t>^0.5  for   </a:t>
            </a:r>
            <a:r>
              <a:rPr lang="en-US" altLang="zh-TW" dirty="0" err="1"/>
              <a:t>i</a:t>
            </a:r>
            <a:r>
              <a:rPr lang="en-US" altLang="zh-TW" dirty="0"/>
              <a:t>=1,…,n  and   j=1,…,p .</a:t>
            </a:r>
            <a:endParaRPr lang="zh-TW" altLang="en-US" dirty="0"/>
          </a:p>
        </p:txBody>
      </p:sp>
    </p:spTree>
    <p:extLst>
      <p:ext uri="{BB962C8B-B14F-4D97-AF65-F5344CB8AC3E}">
        <p14:creationId xmlns:p14="http://schemas.microsoft.com/office/powerpoint/2010/main" val="3597074335"/>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7">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4D3A19D-585B-4278-90F0-5F68BC94D4FA}">
  <we:reference id="fa000000002" version="1.0.0.0" store="en-us" storeType="FirstParty"/>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985</TotalTime>
  <Words>1240</Words>
  <Application>Microsoft Office PowerPoint</Application>
  <PresentationFormat>寬螢幕</PresentationFormat>
  <Paragraphs>319</Paragraphs>
  <Slides>27</Slides>
  <Notes>2</Notes>
  <HiddenSlides>1</HiddenSlides>
  <MMClips>0</MMClips>
  <ScaleCrop>false</ScaleCrop>
  <HeadingPairs>
    <vt:vector size="8" baseType="variant">
      <vt:variant>
        <vt:lpstr>使用字型</vt:lpstr>
      </vt:variant>
      <vt:variant>
        <vt:i4>12</vt:i4>
      </vt:variant>
      <vt:variant>
        <vt:lpstr>佈景主題</vt:lpstr>
      </vt:variant>
      <vt:variant>
        <vt:i4>1</vt:i4>
      </vt:variant>
      <vt:variant>
        <vt:lpstr>內嵌 OLE 伺服程式</vt:lpstr>
      </vt:variant>
      <vt:variant>
        <vt:i4>3</vt:i4>
      </vt:variant>
      <vt:variant>
        <vt:lpstr>投影片標題</vt:lpstr>
      </vt:variant>
      <vt:variant>
        <vt:i4>27</vt:i4>
      </vt:variant>
    </vt:vector>
  </HeadingPairs>
  <TitlesOfParts>
    <vt:vector size="43" baseType="lpstr">
      <vt:lpstr>Batang</vt:lpstr>
      <vt:lpstr>MathJax_Main</vt:lpstr>
      <vt:lpstr>MathJax_Main-italic</vt:lpstr>
      <vt:lpstr>MathJax_Math-italic</vt:lpstr>
      <vt:lpstr>微軟正黑體</vt:lpstr>
      <vt:lpstr>新細明體</vt:lpstr>
      <vt:lpstr>Arial</vt:lpstr>
      <vt:lpstr>Calibri</vt:lpstr>
      <vt:lpstr>Calibri Light</vt:lpstr>
      <vt:lpstr>Georgia</vt:lpstr>
      <vt:lpstr>Times New Roman</vt:lpstr>
      <vt:lpstr>Wingdings</vt:lpstr>
      <vt:lpstr>Office 佈景主題</vt:lpstr>
      <vt:lpstr>Acrobat Document</vt:lpstr>
      <vt:lpstr>Worksheet</vt:lpstr>
      <vt:lpstr>Equation</vt:lpstr>
      <vt:lpstr>MDS 的簡單介紹</vt:lpstr>
      <vt:lpstr>Outline</vt:lpstr>
      <vt:lpstr>MDS 要解決的問題</vt:lpstr>
      <vt:lpstr>用飛行距離來做出地圖</vt:lpstr>
      <vt:lpstr>用MDS得出降維後的相對座標</vt:lpstr>
      <vt:lpstr>MDS地圖和實際地圖的比較</vt:lpstr>
      <vt:lpstr>MDS地圖完成了</vt:lpstr>
      <vt:lpstr>PCA vs MDS</vt:lpstr>
      <vt:lpstr>A practical algorithm of MDS</vt:lpstr>
      <vt:lpstr>PCA and MDS</vt:lpstr>
      <vt:lpstr>MDS 要解決的問題</vt:lpstr>
      <vt:lpstr>繪製學生間的綜合成績圖</vt:lpstr>
      <vt:lpstr>用各科的成績繪製學生間的關係圖</vt:lpstr>
      <vt:lpstr>平均值和關係圖的比較</vt:lpstr>
      <vt:lpstr>參考資料</vt:lpstr>
      <vt:lpstr>APPENDEX</vt:lpstr>
      <vt:lpstr>手動MDS 套件MDS</vt:lpstr>
      <vt:lpstr>20.3  多元尺度的模型適合度評估</vt:lpstr>
      <vt:lpstr>20.3  多元尺度的模型適合度評估</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Mark Jong</dc:creator>
  <cp:lastModifiedBy>Mark Jong</cp:lastModifiedBy>
  <cp:revision>29</cp:revision>
  <dcterms:created xsi:type="dcterms:W3CDTF">2018-06-04T08:12:20Z</dcterms:created>
  <dcterms:modified xsi:type="dcterms:W3CDTF">2018-06-17T12:34:19Z</dcterms:modified>
</cp:coreProperties>
</file>

<file path=docProps/thumbnail.jpeg>
</file>